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60" r:id="rId5"/>
    <p:sldId id="262" r:id="rId6"/>
    <p:sldId id="289" r:id="rId7"/>
    <p:sldId id="263" r:id="rId8"/>
    <p:sldId id="290" r:id="rId9"/>
    <p:sldId id="294" r:id="rId10"/>
    <p:sldId id="264" r:id="rId11"/>
    <p:sldId id="265" r:id="rId12"/>
    <p:sldId id="295" r:id="rId13"/>
    <p:sldId id="292" r:id="rId14"/>
    <p:sldId id="259" r:id="rId15"/>
    <p:sldId id="261" r:id="rId16"/>
    <p:sldId id="291" r:id="rId17"/>
    <p:sldId id="293" r:id="rId18"/>
    <p:sldId id="288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9" r:id="rId31"/>
    <p:sldId id="280" r:id="rId32"/>
    <p:sldId id="282" r:id="rId33"/>
    <p:sldId id="281" r:id="rId34"/>
    <p:sldId id="283" r:id="rId35"/>
    <p:sldId id="277" r:id="rId36"/>
    <p:sldId id="284" r:id="rId37"/>
    <p:sldId id="285" r:id="rId38"/>
    <p:sldId id="28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31"/>
    <p:restoredTop sz="95897" autoAdjust="0"/>
  </p:normalViewPr>
  <p:slideViewPr>
    <p:cSldViewPr>
      <p:cViewPr varScale="1">
        <p:scale>
          <a:sx n="115" d="100"/>
          <a:sy n="115" d="100"/>
        </p:scale>
        <p:origin x="2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4601-3C15-C849-934A-D3B51362CB3A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5B1D-BE54-7545-ABE7-B8CCFC97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5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A864-7BE4-664F-B69A-F275AE58EDDE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1ED8-3C9F-0749-91CF-4C82F25C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6556-F221-6B4A-941B-C4D5E89A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CDB4-73E0-F449-8197-52C89BA2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F34A-A5BC-3C4A-95B7-3236D14B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3503-C020-CD4B-BF6D-3DAB6B076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F09D-1D5D-E640-9131-07ADF02E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23BF-0F1B-BD4D-9C7C-B519A1A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3FB7-4444-5641-9266-5DEED5BD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9828-B2EB-2A4C-A94D-BEA8D363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A76C-7820-154F-80CA-E04A2977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06BB-6978-DD4D-8858-DAC14037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3C49-99BB-A24A-B791-488380824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D57118-4C32-8A46-AAC1-B8BB3028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/>
          <a:ea typeface="+mj-ea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hyperlink" Target="https://www.quora.com/What-are-the-differences-between-1G-2G-3G-4G-and-5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8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/>
              <a:t>Chapter 1</a:t>
            </a:r>
            <a:br>
              <a:rPr lang="en-US" sz="4800" b="1" dirty="0" smtClean="0"/>
            </a:br>
            <a:r>
              <a:rPr lang="en-US" sz="4800" b="1" dirty="0" smtClean="0"/>
              <a:t>Controlling Your Volume</a:t>
            </a:r>
            <a:endParaRPr lang="en-US" sz="4800" dirty="0" smtClean="0">
              <a:latin typeface="Comic Sans MS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Invention of “Cell” Phone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599"/>
          </a:xfrm>
        </p:spPr>
        <p:txBody>
          <a:bodyPr/>
          <a:lstStyle/>
          <a:p>
            <a:r>
              <a:rPr lang="en-US" dirty="0" smtClean="0"/>
              <a:t>Two options to increase network </a:t>
            </a:r>
            <a:r>
              <a:rPr lang="en-US" b="1" dirty="0" smtClean="0">
                <a:solidFill>
                  <a:srgbClr val="0000FF"/>
                </a:solidFill>
              </a:rPr>
              <a:t>capacity</a:t>
            </a:r>
          </a:p>
          <a:p>
            <a:pPr lvl="1"/>
            <a:r>
              <a:rPr lang="en-US" b="1" dirty="0" smtClean="0"/>
              <a:t>(1)</a:t>
            </a:r>
            <a:r>
              <a:rPr lang="en-US" dirty="0" smtClean="0"/>
              <a:t> more spectrum</a:t>
            </a:r>
          </a:p>
          <a:p>
            <a:pPr lvl="1"/>
            <a:r>
              <a:rPr lang="en-US" dirty="0" smtClean="0"/>
              <a:t>(2) fit more users into same spectrum (how?)</a:t>
            </a:r>
          </a:p>
          <a:p>
            <a:r>
              <a:rPr lang="en-US" dirty="0" smtClean="0"/>
              <a:t>When signals propagate through air (and wire), their power levels </a:t>
            </a:r>
            <a:r>
              <a:rPr lang="en-US" b="1" dirty="0" smtClean="0">
                <a:solidFill>
                  <a:srgbClr val="0000FF"/>
                </a:solidFill>
              </a:rPr>
              <a:t>attenuate</a:t>
            </a:r>
            <a:r>
              <a:rPr lang="en-US" dirty="0" smtClean="0"/>
              <a:t> – diminish with further distance</a:t>
            </a:r>
          </a:p>
          <a:p>
            <a:r>
              <a:rPr lang="en-US" dirty="0" smtClean="0"/>
              <a:t>Attenuation - good or bad?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(2)</a:t>
            </a:r>
            <a:r>
              <a:rPr lang="en-US" dirty="0" smtClean="0"/>
              <a:t> Divide regions into </a:t>
            </a:r>
            <a:r>
              <a:rPr lang="en-US" b="1" dirty="0" smtClean="0">
                <a:solidFill>
                  <a:srgbClr val="0000FF"/>
                </a:solidFill>
              </a:rPr>
              <a:t>cells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f</a:t>
            </a:r>
            <a:r>
              <a:rPr lang="en-US" b="1" dirty="0" smtClean="0">
                <a:solidFill>
                  <a:srgbClr val="0000FF"/>
                </a:solidFill>
              </a:rPr>
              <a:t>requency reuse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1" y="3593883"/>
            <a:ext cx="3311769" cy="3264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64908"/>
            <a:ext cx="4994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000" dirty="0"/>
              <a:t>cause signal to weaken; </a:t>
            </a:r>
            <a:r>
              <a:rPr lang="en-US" sz="2000" dirty="0" smtClean="0"/>
              <a:t>make it harder to transmit over long distance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hen far enough, two </a:t>
            </a:r>
            <a:r>
              <a:rPr lang="en-US" sz="2000" b="1" dirty="0" smtClean="0"/>
              <a:t>calls</a:t>
            </a:r>
            <a:r>
              <a:rPr lang="en-US" sz="2000" dirty="0" smtClean="0"/>
              <a:t> without overlapping in </a:t>
            </a:r>
            <a:r>
              <a:rPr lang="en-US" sz="2000" b="1" dirty="0" smtClean="0"/>
              <a:t>space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221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6858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Hexagon</a:t>
            </a:r>
            <a:r>
              <a:rPr lang="en-US" dirty="0" smtClean="0"/>
              <a:t> shaped cells</a:t>
            </a:r>
          </a:p>
          <a:p>
            <a:r>
              <a:rPr lang="en-US" dirty="0"/>
              <a:t>A</a:t>
            </a:r>
            <a:r>
              <a:rPr lang="en-US" dirty="0" smtClean="0"/>
              <a:t> cell is assigned a </a:t>
            </a:r>
            <a:r>
              <a:rPr lang="en-US" b="1" dirty="0" smtClean="0"/>
              <a:t>set</a:t>
            </a:r>
            <a:r>
              <a:rPr lang="en-US" dirty="0" smtClean="0"/>
              <a:t> of frequencies (channels) </a:t>
            </a:r>
            <a:r>
              <a:rPr lang="en-US" b="1" dirty="0" smtClean="0"/>
              <a:t>not</a:t>
            </a:r>
            <a:r>
              <a:rPr lang="en-US" dirty="0" smtClean="0"/>
              <a:t> being used by </a:t>
            </a:r>
            <a:r>
              <a:rPr lang="en-US" b="1" dirty="0" smtClean="0"/>
              <a:t>adjacent</a:t>
            </a:r>
            <a:r>
              <a:rPr lang="en-US" dirty="0" smtClean="0"/>
              <a:t> cells</a:t>
            </a:r>
          </a:p>
          <a:p>
            <a:pPr lvl="1"/>
            <a:r>
              <a:rPr lang="en-US" dirty="0"/>
              <a:t>cells that are using the same </a:t>
            </a:r>
            <a:r>
              <a:rPr lang="en-US" dirty="0" smtClean="0"/>
              <a:t>frequencies will </a:t>
            </a:r>
            <a:r>
              <a:rPr lang="en-US" dirty="0"/>
              <a:t>be far enough away from each other that it won’t </a:t>
            </a:r>
            <a:r>
              <a:rPr lang="en-US" dirty="0" smtClean="0"/>
              <a:t>matter</a:t>
            </a:r>
          </a:p>
          <a:p>
            <a:pPr lvl="1"/>
            <a:r>
              <a:rPr lang="en-US" dirty="0" smtClean="0"/>
              <a:t>allowing more efficient utilization of available resource (spectrum)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xample of one frequency per cell</a:t>
            </a:r>
          </a:p>
          <a:p>
            <a:r>
              <a:rPr lang="en-US" dirty="0" smtClean="0"/>
              <a:t>Base station (</a:t>
            </a:r>
            <a:r>
              <a:rPr lang="en-US" b="1" dirty="0" smtClean="0"/>
              <a:t>BS</a:t>
            </a:r>
            <a:r>
              <a:rPr lang="en-US" dirty="0" smtClean="0"/>
              <a:t>) and mobile station (</a:t>
            </a:r>
            <a:r>
              <a:rPr lang="en-US" b="1" dirty="0" smtClean="0"/>
              <a:t>MS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1G </a:t>
            </a:r>
            <a:r>
              <a:rPr lang="en-US" dirty="0" smtClean="0"/>
              <a:t>(analog and FDMA)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609600"/>
            <a:ext cx="2959100" cy="2978960"/>
          </a:xfrm>
          <a:prstGeom prst="rect">
            <a:avLst/>
          </a:prstGeom>
        </p:spPr>
      </p:pic>
      <p:pic>
        <p:nvPicPr>
          <p:cNvPr id="5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13" y="4113133"/>
            <a:ext cx="2917560" cy="23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94573" y="-230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03" y="1417638"/>
            <a:ext cx="5105400" cy="4525963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.g., 3 frequencies per cell with </a:t>
            </a:r>
            <a:r>
              <a:rPr lang="en-US" b="1" dirty="0" smtClean="0"/>
              <a:t>directional antenna</a:t>
            </a:r>
          </a:p>
          <a:p>
            <a:r>
              <a:rPr lang="en-US" dirty="0" smtClean="0"/>
              <a:t>Frequency assignment – how?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graph coloring problem</a:t>
            </a:r>
          </a:p>
          <a:p>
            <a:pPr lvl="1"/>
            <a:r>
              <a:rPr lang="en-US" dirty="0" smtClean="0"/>
              <a:t>when assign </a:t>
            </a:r>
            <a:r>
              <a:rPr lang="en-US" dirty="0"/>
              <a:t>colors (frequencies) to cells, </a:t>
            </a:r>
            <a:r>
              <a:rPr lang="en-US" dirty="0" smtClean="0"/>
              <a:t>use smallest </a:t>
            </a:r>
            <a:r>
              <a:rPr lang="en-US" dirty="0"/>
              <a:t>number of colors </a:t>
            </a:r>
            <a:r>
              <a:rPr lang="en-US" dirty="0" smtClean="0"/>
              <a:t>possible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4573" y="-230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mage result for cellular  hexago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64" y="531299"/>
            <a:ext cx="36385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cellular  hexag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" y="4495800"/>
            <a:ext cx="3833169" cy="24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39831"/>
            <a:ext cx="2590800" cy="29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Cellular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Analog</a:t>
            </a:r>
            <a:r>
              <a:rPr lang="en-US" b="1" dirty="0"/>
              <a:t> </a:t>
            </a:r>
            <a:r>
              <a:rPr lang="en-US" b="1" dirty="0" smtClean="0"/>
              <a:t>s</a:t>
            </a:r>
            <a:r>
              <a:rPr lang="en-US" dirty="0" smtClean="0"/>
              <a:t>ignals </a:t>
            </a:r>
            <a:r>
              <a:rPr lang="en-US" dirty="0"/>
              <a:t>traversed </a:t>
            </a:r>
            <a:r>
              <a:rPr lang="en-US" dirty="0" smtClean="0"/>
              <a:t>air </a:t>
            </a:r>
            <a:r>
              <a:rPr lang="en-US" dirty="0"/>
              <a:t>in their exact electrical forms </a:t>
            </a:r>
            <a:endParaRPr lang="en-US" b="1" dirty="0"/>
          </a:p>
          <a:p>
            <a:r>
              <a:rPr lang="en-US" dirty="0" smtClean="0"/>
              <a:t>Analog </a:t>
            </a:r>
            <a:r>
              <a:rPr lang="en-US" dirty="0"/>
              <a:t>signal </a:t>
            </a:r>
            <a:r>
              <a:rPr lang="en-US" dirty="0" smtClean="0"/>
              <a:t>varies </a:t>
            </a:r>
            <a:r>
              <a:rPr lang="en-US" dirty="0"/>
              <a:t>continuously in time 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nalog </a:t>
            </a:r>
            <a:r>
              <a:rPr lang="en-US" dirty="0"/>
              <a:t>signal is “digitized” </a:t>
            </a:r>
            <a:r>
              <a:rPr lang="en-US" dirty="0" smtClean="0"/>
              <a:t>into </a:t>
            </a:r>
            <a:r>
              <a:rPr lang="en-US" dirty="0"/>
              <a:t>sequence of </a:t>
            </a:r>
            <a:r>
              <a:rPr lang="en-US" dirty="0" smtClean="0"/>
              <a:t>1s </a:t>
            </a:r>
            <a:r>
              <a:rPr lang="en-US" dirty="0"/>
              <a:t>and 0s, before transmission 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Digital system enables </a:t>
            </a:r>
            <a:r>
              <a:rPr lang="en-US" b="1" dirty="0" smtClean="0">
                <a:solidFill>
                  <a:srgbClr val="0000FF"/>
                </a:solidFill>
              </a:rPr>
              <a:t>two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other </a:t>
            </a:r>
            <a:r>
              <a:rPr lang="en-US" b="1" dirty="0">
                <a:solidFill>
                  <a:srgbClr val="0000FF"/>
                </a:solidFill>
              </a:rPr>
              <a:t>multiple access technologies </a:t>
            </a:r>
            <a:r>
              <a:rPr lang="en-US" b="1" dirty="0" smtClean="0">
                <a:solidFill>
                  <a:srgbClr val="0000FF"/>
                </a:solidFill>
              </a:rPr>
              <a:t>to increase capacity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964266"/>
            <a:ext cx="4419923" cy="29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by </a:t>
            </a:r>
            <a:r>
              <a:rPr lang="en-US" b="1" dirty="0" smtClean="0"/>
              <a:t>Time</a:t>
            </a:r>
            <a:endParaRPr lang="en-US" b="1" dirty="0"/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489454" y="1400847"/>
            <a:ext cx="6967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  <a:cs typeface="Arial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Time</a:t>
            </a:r>
            <a:r>
              <a:rPr lang="en-US" altLang="en-US" sz="2400" dirty="0" smtClean="0">
                <a:latin typeface="Comic Sans MS" charset="0"/>
                <a:ea typeface="Comic Sans MS" charset="0"/>
                <a:cs typeface="Comic Sans MS" charset="0"/>
              </a:rPr>
              <a:t> Division </a:t>
            </a:r>
            <a:r>
              <a:rPr lang="en-US" alt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Multiple Access </a:t>
            </a:r>
            <a:r>
              <a:rPr lang="en-US" altLang="en-US" sz="2400" dirty="0" smtClean="0">
                <a:latin typeface="Comic Sans MS" charset="0"/>
                <a:ea typeface="Comic Sans MS" charset="0"/>
                <a:cs typeface="Comic Sans MS" charset="0"/>
              </a:rPr>
              <a:t>(TDMA) </a:t>
            </a:r>
            <a:r>
              <a:rPr lang="en-US" altLang="en-US" sz="24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(over one frequency channel)</a:t>
            </a:r>
            <a:endParaRPr lang="fr-FR" altLang="en-US" sz="2400" dirty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9" y="3528536"/>
            <a:ext cx="4637550" cy="2281072"/>
          </a:xfrm>
          <a:prstGeom prst="rect">
            <a:avLst/>
          </a:prstGeom>
        </p:spPr>
      </p:pic>
      <p:sp>
        <p:nvSpPr>
          <p:cNvPr id="80" name="Text Box 18"/>
          <p:cNvSpPr txBox="1">
            <a:spLocks noChangeArrowheads="1"/>
          </p:cNvSpPr>
          <p:nvPr/>
        </p:nvSpPr>
        <p:spPr bwMode="auto">
          <a:xfrm>
            <a:off x="2301508" y="2667778"/>
            <a:ext cx="16288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  <a:cs typeface="Arial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Comic Sans MS" charset="0"/>
                <a:ea typeface="Comic Sans MS" charset="0"/>
                <a:cs typeface="Comic Sans MS" charset="0"/>
              </a:rPr>
              <a:t>frequency</a:t>
            </a:r>
            <a:endParaRPr lang="fr-FR" altLang="en-US" sz="2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2" name="Text Box 20"/>
          <p:cNvSpPr txBox="1">
            <a:spLocks noChangeArrowheads="1"/>
          </p:cNvSpPr>
          <p:nvPr/>
        </p:nvSpPr>
        <p:spPr bwMode="auto">
          <a:xfrm>
            <a:off x="6820736" y="3759708"/>
            <a:ext cx="716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  <a:cs typeface="Arial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Comic Sans MS" charset="0"/>
                <a:ea typeface="Comic Sans MS" charset="0"/>
                <a:cs typeface="Comic Sans MS" charset="0"/>
              </a:rPr>
              <a:t>time</a:t>
            </a:r>
            <a:endParaRPr lang="fr-FR" altLang="en-US" sz="2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3733800" y="2324055"/>
            <a:ext cx="5334000" cy="1357984"/>
            <a:chOff x="3388894" y="3368443"/>
            <a:chExt cx="5526506" cy="1605382"/>
          </a:xfrm>
        </p:grpSpPr>
        <p:sp>
          <p:nvSpPr>
            <p:cNvPr id="79" name="Line 17"/>
            <p:cNvSpPr>
              <a:spLocks noChangeShapeType="1"/>
            </p:cNvSpPr>
            <p:nvPr/>
          </p:nvSpPr>
          <p:spPr bwMode="auto">
            <a:xfrm flipV="1">
              <a:off x="3388894" y="3368443"/>
              <a:ext cx="0" cy="16053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19"/>
            <p:cNvSpPr>
              <a:spLocks noChangeShapeType="1"/>
            </p:cNvSpPr>
            <p:nvPr/>
          </p:nvSpPr>
          <p:spPr bwMode="auto">
            <a:xfrm>
              <a:off x="3388894" y="4973825"/>
              <a:ext cx="55265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21"/>
            <p:cNvSpPr>
              <a:spLocks noChangeArrowheads="1"/>
            </p:cNvSpPr>
            <p:nvPr/>
          </p:nvSpPr>
          <p:spPr bwMode="auto">
            <a:xfrm>
              <a:off x="3473918" y="3744213"/>
              <a:ext cx="5101390" cy="11332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0"/>
                </a:buClr>
                <a:buSzPct val="100000"/>
                <a:buFont typeface="Wingdings" charset="2"/>
                <a:buChar char="§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  <a:cs typeface="Arial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0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charset="0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3485642" y="3758968"/>
              <a:ext cx="5101389" cy="1133212"/>
              <a:chOff x="3473918" y="3744214"/>
              <a:chExt cx="5101389" cy="1133212"/>
            </a:xfrm>
          </p:grpSpPr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>
                <a:off x="3473918" y="3744214"/>
                <a:ext cx="4336181" cy="1133212"/>
                <a:chOff x="1776" y="3168"/>
                <a:chExt cx="2448" cy="576"/>
              </a:xfrm>
            </p:grpSpPr>
            <p:sp>
              <p:nvSpPr>
                <p:cNvPr id="73" name="Rectangle 23"/>
                <p:cNvSpPr>
                  <a:spLocks noChangeArrowheads="1"/>
                </p:cNvSpPr>
                <p:nvPr/>
              </p:nvSpPr>
              <p:spPr bwMode="auto">
                <a:xfrm>
                  <a:off x="1776" y="3168"/>
                  <a:ext cx="144" cy="576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4" name="Rectangle 24"/>
                <p:cNvSpPr>
                  <a:spLocks noChangeArrowheads="1"/>
                </p:cNvSpPr>
                <p:nvPr/>
              </p:nvSpPr>
              <p:spPr bwMode="auto">
                <a:xfrm>
                  <a:off x="2352" y="3168"/>
                  <a:ext cx="144" cy="576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5" name="Rectangle 25"/>
                <p:cNvSpPr>
                  <a:spLocks noChangeArrowheads="1"/>
                </p:cNvSpPr>
                <p:nvPr/>
              </p:nvSpPr>
              <p:spPr bwMode="auto">
                <a:xfrm>
                  <a:off x="2928" y="3168"/>
                  <a:ext cx="144" cy="576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6" name="Rectangle 26"/>
                <p:cNvSpPr>
                  <a:spLocks noChangeArrowheads="1"/>
                </p:cNvSpPr>
                <p:nvPr/>
              </p:nvSpPr>
              <p:spPr bwMode="auto">
                <a:xfrm>
                  <a:off x="3504" y="3168"/>
                  <a:ext cx="144" cy="576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4080" y="3168"/>
                  <a:ext cx="144" cy="576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14" name="Group 28"/>
              <p:cNvGrpSpPr>
                <a:grpSpLocks/>
              </p:cNvGrpSpPr>
              <p:nvPr/>
            </p:nvGrpSpPr>
            <p:grpSpPr bwMode="auto">
              <a:xfrm>
                <a:off x="3728987" y="3744214"/>
                <a:ext cx="4336181" cy="1133212"/>
                <a:chOff x="1920" y="3168"/>
                <a:chExt cx="2448" cy="576"/>
              </a:xfrm>
            </p:grpSpPr>
            <p:sp>
              <p:nvSpPr>
                <p:cNvPr id="68" name="Rectangle 29"/>
                <p:cNvSpPr>
                  <a:spLocks noChangeArrowheads="1"/>
                </p:cNvSpPr>
                <p:nvPr/>
              </p:nvSpPr>
              <p:spPr bwMode="auto">
                <a:xfrm>
                  <a:off x="1920" y="3168"/>
                  <a:ext cx="144" cy="576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9" name="Rectangle 30"/>
                <p:cNvSpPr>
                  <a:spLocks noChangeArrowheads="1"/>
                </p:cNvSpPr>
                <p:nvPr/>
              </p:nvSpPr>
              <p:spPr bwMode="auto">
                <a:xfrm>
                  <a:off x="2496" y="3168"/>
                  <a:ext cx="144" cy="576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0" name="Rectangle 31"/>
                <p:cNvSpPr>
                  <a:spLocks noChangeArrowheads="1"/>
                </p:cNvSpPr>
                <p:nvPr/>
              </p:nvSpPr>
              <p:spPr bwMode="auto">
                <a:xfrm>
                  <a:off x="3072" y="3168"/>
                  <a:ext cx="144" cy="576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1" name="Rectangle 32"/>
                <p:cNvSpPr>
                  <a:spLocks noChangeArrowheads="1"/>
                </p:cNvSpPr>
                <p:nvPr/>
              </p:nvSpPr>
              <p:spPr bwMode="auto">
                <a:xfrm>
                  <a:off x="3648" y="3168"/>
                  <a:ext cx="144" cy="576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72" name="Rectangle 33"/>
                <p:cNvSpPr>
                  <a:spLocks noChangeArrowheads="1"/>
                </p:cNvSpPr>
                <p:nvPr/>
              </p:nvSpPr>
              <p:spPr bwMode="auto">
                <a:xfrm>
                  <a:off x="4224" y="3168"/>
                  <a:ext cx="144" cy="576"/>
                </a:xfrm>
                <a:prstGeom prst="rect">
                  <a:avLst/>
                </a:pr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15" name="Group 34"/>
              <p:cNvGrpSpPr>
                <a:grpSpLocks/>
              </p:cNvGrpSpPr>
              <p:nvPr/>
            </p:nvGrpSpPr>
            <p:grpSpPr bwMode="auto">
              <a:xfrm>
                <a:off x="3984057" y="3744214"/>
                <a:ext cx="4336181" cy="1133212"/>
                <a:chOff x="2064" y="3168"/>
                <a:chExt cx="2448" cy="576"/>
              </a:xfrm>
            </p:grpSpPr>
            <p:sp>
              <p:nvSpPr>
                <p:cNvPr id="63" name="Rectangle 35"/>
                <p:cNvSpPr>
                  <a:spLocks noChangeArrowheads="1"/>
                </p:cNvSpPr>
                <p:nvPr/>
              </p:nvSpPr>
              <p:spPr bwMode="auto">
                <a:xfrm>
                  <a:off x="2064" y="3168"/>
                  <a:ext cx="144" cy="57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4" name="Rectangle 36"/>
                <p:cNvSpPr>
                  <a:spLocks noChangeArrowheads="1"/>
                </p:cNvSpPr>
                <p:nvPr/>
              </p:nvSpPr>
              <p:spPr bwMode="auto">
                <a:xfrm>
                  <a:off x="2640" y="3168"/>
                  <a:ext cx="144" cy="57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5" name="Rectangle 37"/>
                <p:cNvSpPr>
                  <a:spLocks noChangeArrowheads="1"/>
                </p:cNvSpPr>
                <p:nvPr/>
              </p:nvSpPr>
              <p:spPr bwMode="auto">
                <a:xfrm>
                  <a:off x="3216" y="3168"/>
                  <a:ext cx="144" cy="57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6" name="Rectangle 38"/>
                <p:cNvSpPr>
                  <a:spLocks noChangeArrowheads="1"/>
                </p:cNvSpPr>
                <p:nvPr/>
              </p:nvSpPr>
              <p:spPr bwMode="auto">
                <a:xfrm>
                  <a:off x="3792" y="3168"/>
                  <a:ext cx="144" cy="57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7" name="Rectangle 39"/>
                <p:cNvSpPr>
                  <a:spLocks noChangeArrowheads="1"/>
                </p:cNvSpPr>
                <p:nvPr/>
              </p:nvSpPr>
              <p:spPr bwMode="auto">
                <a:xfrm>
                  <a:off x="4368" y="3168"/>
                  <a:ext cx="144" cy="57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16" name="Group 40"/>
              <p:cNvGrpSpPr>
                <a:grpSpLocks/>
              </p:cNvGrpSpPr>
              <p:nvPr/>
            </p:nvGrpSpPr>
            <p:grpSpPr bwMode="auto">
              <a:xfrm>
                <a:off x="4239126" y="3744214"/>
                <a:ext cx="4336181" cy="1133212"/>
                <a:chOff x="2208" y="3168"/>
                <a:chExt cx="2448" cy="576"/>
              </a:xfrm>
            </p:grpSpPr>
            <p:sp>
              <p:nvSpPr>
                <p:cNvPr id="58" name="Rectangle 41"/>
                <p:cNvSpPr>
                  <a:spLocks noChangeArrowheads="1"/>
                </p:cNvSpPr>
                <p:nvPr/>
              </p:nvSpPr>
              <p:spPr bwMode="auto">
                <a:xfrm>
                  <a:off x="2208" y="3168"/>
                  <a:ext cx="144" cy="576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59" name="Rectangle 42"/>
                <p:cNvSpPr>
                  <a:spLocks noChangeArrowheads="1"/>
                </p:cNvSpPr>
                <p:nvPr/>
              </p:nvSpPr>
              <p:spPr bwMode="auto">
                <a:xfrm>
                  <a:off x="2784" y="3168"/>
                  <a:ext cx="144" cy="576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0" name="Rectangle 43"/>
                <p:cNvSpPr>
                  <a:spLocks noChangeArrowheads="1"/>
                </p:cNvSpPr>
                <p:nvPr/>
              </p:nvSpPr>
              <p:spPr bwMode="auto">
                <a:xfrm>
                  <a:off x="3360" y="3168"/>
                  <a:ext cx="144" cy="576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1" name="Rectangle 44"/>
                <p:cNvSpPr>
                  <a:spLocks noChangeArrowheads="1"/>
                </p:cNvSpPr>
                <p:nvPr/>
              </p:nvSpPr>
              <p:spPr bwMode="auto">
                <a:xfrm>
                  <a:off x="3936" y="3168"/>
                  <a:ext cx="144" cy="576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  <p:sp>
              <p:nvSpPr>
                <p:cNvPr id="62" name="Rectangle 45"/>
                <p:cNvSpPr>
                  <a:spLocks noChangeArrowheads="1"/>
                </p:cNvSpPr>
                <p:nvPr/>
              </p:nvSpPr>
              <p:spPr bwMode="auto">
                <a:xfrm>
                  <a:off x="4512" y="3168"/>
                  <a:ext cx="144" cy="576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SzPct val="100000"/>
                    <a:buFont typeface="Wingdings" charset="2"/>
                    <a:buChar char="§"/>
                    <a:defRPr sz="2800">
                      <a:solidFill>
                        <a:schemeClr val="tx1"/>
                      </a:solidFill>
                      <a:latin typeface="Gill Sans MT" charset="0"/>
                      <a:ea typeface="ＭＳ Ｐゴシック" charset="-128"/>
                      <a:cs typeface="Arial" charset="0"/>
                    </a:defRPr>
                  </a:lvl1pPr>
                  <a:lvl2pPr marL="742950" indent="-285750">
                    <a:lnSpc>
                      <a:spcPct val="85000"/>
                    </a:lnSpc>
                    <a:spcBef>
                      <a:spcPct val="20000"/>
                    </a:spcBef>
                    <a:buClr>
                      <a:srgbClr val="000090"/>
                    </a:buClr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Gill Sans MT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Comic Sans MS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90"/>
                    </a:buClr>
                    <a:buFont typeface="Wingdings" charset="2"/>
                    <a:buChar char="§"/>
                    <a:defRPr sz="2000">
                      <a:solidFill>
                        <a:schemeClr val="tx1"/>
                      </a:solidFill>
                      <a:latin typeface="Times New Roman" charset="0"/>
                      <a:ea typeface="Arial" charset="0"/>
                      <a:cs typeface="Arial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</p:grpSp>
          <p:grpSp>
            <p:nvGrpSpPr>
              <p:cNvPr id="17" name="Group 50"/>
              <p:cNvGrpSpPr>
                <a:grpSpLocks/>
              </p:cNvGrpSpPr>
              <p:nvPr/>
            </p:nvGrpSpPr>
            <p:grpSpPr bwMode="auto">
              <a:xfrm>
                <a:off x="3728987" y="3744214"/>
                <a:ext cx="4591251" cy="1133212"/>
                <a:chOff x="1920" y="3168"/>
                <a:chExt cx="2592" cy="576"/>
              </a:xfrm>
            </p:grpSpPr>
            <p:sp>
              <p:nvSpPr>
                <p:cNvPr id="39" name="Line 51"/>
                <p:cNvSpPr>
                  <a:spLocks noChangeShapeType="1"/>
                </p:cNvSpPr>
                <p:nvPr/>
              </p:nvSpPr>
              <p:spPr bwMode="auto">
                <a:xfrm>
                  <a:off x="192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52"/>
                <p:cNvSpPr>
                  <a:spLocks noChangeShapeType="1"/>
                </p:cNvSpPr>
                <p:nvPr/>
              </p:nvSpPr>
              <p:spPr bwMode="auto">
                <a:xfrm>
                  <a:off x="206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53"/>
                <p:cNvSpPr>
                  <a:spLocks noChangeShapeType="1"/>
                </p:cNvSpPr>
                <p:nvPr/>
              </p:nvSpPr>
              <p:spPr bwMode="auto">
                <a:xfrm>
                  <a:off x="220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54"/>
                <p:cNvSpPr>
                  <a:spLocks noChangeShapeType="1"/>
                </p:cNvSpPr>
                <p:nvPr/>
              </p:nvSpPr>
              <p:spPr bwMode="auto">
                <a:xfrm>
                  <a:off x="235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55"/>
                <p:cNvSpPr>
                  <a:spLocks noChangeShapeType="1"/>
                </p:cNvSpPr>
                <p:nvPr/>
              </p:nvSpPr>
              <p:spPr bwMode="auto">
                <a:xfrm>
                  <a:off x="249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56"/>
                <p:cNvSpPr>
                  <a:spLocks noChangeShapeType="1"/>
                </p:cNvSpPr>
                <p:nvPr/>
              </p:nvSpPr>
              <p:spPr bwMode="auto">
                <a:xfrm>
                  <a:off x="264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57"/>
                <p:cNvSpPr>
                  <a:spLocks noChangeShapeType="1"/>
                </p:cNvSpPr>
                <p:nvPr/>
              </p:nvSpPr>
              <p:spPr bwMode="auto">
                <a:xfrm>
                  <a:off x="278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58"/>
                <p:cNvSpPr>
                  <a:spLocks noChangeShapeType="1"/>
                </p:cNvSpPr>
                <p:nvPr/>
              </p:nvSpPr>
              <p:spPr bwMode="auto">
                <a:xfrm>
                  <a:off x="292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59"/>
                <p:cNvSpPr>
                  <a:spLocks noChangeShapeType="1"/>
                </p:cNvSpPr>
                <p:nvPr/>
              </p:nvSpPr>
              <p:spPr bwMode="auto">
                <a:xfrm>
                  <a:off x="307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60"/>
                <p:cNvSpPr>
                  <a:spLocks noChangeShapeType="1"/>
                </p:cNvSpPr>
                <p:nvPr/>
              </p:nvSpPr>
              <p:spPr bwMode="auto">
                <a:xfrm>
                  <a:off x="321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61"/>
                <p:cNvSpPr>
                  <a:spLocks noChangeShapeType="1"/>
                </p:cNvSpPr>
                <p:nvPr/>
              </p:nvSpPr>
              <p:spPr bwMode="auto">
                <a:xfrm>
                  <a:off x="336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62"/>
                <p:cNvSpPr>
                  <a:spLocks noChangeShapeType="1"/>
                </p:cNvSpPr>
                <p:nvPr/>
              </p:nvSpPr>
              <p:spPr bwMode="auto">
                <a:xfrm>
                  <a:off x="350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63"/>
                <p:cNvSpPr>
                  <a:spLocks noChangeShapeType="1"/>
                </p:cNvSpPr>
                <p:nvPr/>
              </p:nvSpPr>
              <p:spPr bwMode="auto">
                <a:xfrm>
                  <a:off x="364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64"/>
                <p:cNvSpPr>
                  <a:spLocks noChangeShapeType="1"/>
                </p:cNvSpPr>
                <p:nvPr/>
              </p:nvSpPr>
              <p:spPr bwMode="auto">
                <a:xfrm>
                  <a:off x="379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65"/>
                <p:cNvSpPr>
                  <a:spLocks noChangeShapeType="1"/>
                </p:cNvSpPr>
                <p:nvPr/>
              </p:nvSpPr>
              <p:spPr bwMode="auto">
                <a:xfrm>
                  <a:off x="393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66"/>
                <p:cNvSpPr>
                  <a:spLocks noChangeShapeType="1"/>
                </p:cNvSpPr>
                <p:nvPr/>
              </p:nvSpPr>
              <p:spPr bwMode="auto">
                <a:xfrm>
                  <a:off x="408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67"/>
                <p:cNvSpPr>
                  <a:spLocks noChangeShapeType="1"/>
                </p:cNvSpPr>
                <p:nvPr/>
              </p:nvSpPr>
              <p:spPr bwMode="auto">
                <a:xfrm>
                  <a:off x="422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68"/>
                <p:cNvSpPr>
                  <a:spLocks noChangeShapeType="1"/>
                </p:cNvSpPr>
                <p:nvPr/>
              </p:nvSpPr>
              <p:spPr bwMode="auto">
                <a:xfrm>
                  <a:off x="436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69"/>
                <p:cNvSpPr>
                  <a:spLocks noChangeShapeType="1"/>
                </p:cNvSpPr>
                <p:nvPr/>
              </p:nvSpPr>
              <p:spPr bwMode="auto">
                <a:xfrm>
                  <a:off x="451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75"/>
              <p:cNvGrpSpPr>
                <a:grpSpLocks/>
              </p:cNvGrpSpPr>
              <p:nvPr/>
            </p:nvGrpSpPr>
            <p:grpSpPr bwMode="auto">
              <a:xfrm>
                <a:off x="3601453" y="3744214"/>
                <a:ext cx="4846320" cy="1133212"/>
                <a:chOff x="1848" y="3168"/>
                <a:chExt cx="2736" cy="576"/>
              </a:xfrm>
            </p:grpSpPr>
            <p:sp>
              <p:nvSpPr>
                <p:cNvPr id="19" name="Line 76"/>
                <p:cNvSpPr>
                  <a:spLocks noChangeShapeType="1"/>
                </p:cNvSpPr>
                <p:nvPr/>
              </p:nvSpPr>
              <p:spPr bwMode="auto">
                <a:xfrm>
                  <a:off x="184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77"/>
                <p:cNvSpPr>
                  <a:spLocks noChangeShapeType="1"/>
                </p:cNvSpPr>
                <p:nvPr/>
              </p:nvSpPr>
              <p:spPr bwMode="auto">
                <a:xfrm>
                  <a:off x="199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78"/>
                <p:cNvSpPr>
                  <a:spLocks noChangeShapeType="1"/>
                </p:cNvSpPr>
                <p:nvPr/>
              </p:nvSpPr>
              <p:spPr bwMode="auto">
                <a:xfrm>
                  <a:off x="213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79"/>
                <p:cNvSpPr>
                  <a:spLocks noChangeShapeType="1"/>
                </p:cNvSpPr>
                <p:nvPr/>
              </p:nvSpPr>
              <p:spPr bwMode="auto">
                <a:xfrm>
                  <a:off x="228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80"/>
                <p:cNvSpPr>
                  <a:spLocks noChangeShapeType="1"/>
                </p:cNvSpPr>
                <p:nvPr/>
              </p:nvSpPr>
              <p:spPr bwMode="auto">
                <a:xfrm>
                  <a:off x="242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81"/>
                <p:cNvSpPr>
                  <a:spLocks noChangeShapeType="1"/>
                </p:cNvSpPr>
                <p:nvPr/>
              </p:nvSpPr>
              <p:spPr bwMode="auto">
                <a:xfrm>
                  <a:off x="256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82"/>
                <p:cNvSpPr>
                  <a:spLocks noChangeShapeType="1"/>
                </p:cNvSpPr>
                <p:nvPr/>
              </p:nvSpPr>
              <p:spPr bwMode="auto">
                <a:xfrm>
                  <a:off x="271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83"/>
                <p:cNvSpPr>
                  <a:spLocks noChangeShapeType="1"/>
                </p:cNvSpPr>
                <p:nvPr/>
              </p:nvSpPr>
              <p:spPr bwMode="auto">
                <a:xfrm>
                  <a:off x="285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84"/>
                <p:cNvSpPr>
                  <a:spLocks noChangeShapeType="1"/>
                </p:cNvSpPr>
                <p:nvPr/>
              </p:nvSpPr>
              <p:spPr bwMode="auto">
                <a:xfrm>
                  <a:off x="300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85"/>
                <p:cNvSpPr>
                  <a:spLocks noChangeShapeType="1"/>
                </p:cNvSpPr>
                <p:nvPr/>
              </p:nvSpPr>
              <p:spPr bwMode="auto">
                <a:xfrm>
                  <a:off x="314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86"/>
                <p:cNvSpPr>
                  <a:spLocks noChangeShapeType="1"/>
                </p:cNvSpPr>
                <p:nvPr/>
              </p:nvSpPr>
              <p:spPr bwMode="auto">
                <a:xfrm>
                  <a:off x="328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87"/>
                <p:cNvSpPr>
                  <a:spLocks noChangeShapeType="1"/>
                </p:cNvSpPr>
                <p:nvPr/>
              </p:nvSpPr>
              <p:spPr bwMode="auto">
                <a:xfrm>
                  <a:off x="343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88"/>
                <p:cNvSpPr>
                  <a:spLocks noChangeShapeType="1"/>
                </p:cNvSpPr>
                <p:nvPr/>
              </p:nvSpPr>
              <p:spPr bwMode="auto">
                <a:xfrm>
                  <a:off x="357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89"/>
                <p:cNvSpPr>
                  <a:spLocks noChangeShapeType="1"/>
                </p:cNvSpPr>
                <p:nvPr/>
              </p:nvSpPr>
              <p:spPr bwMode="auto">
                <a:xfrm>
                  <a:off x="372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90"/>
                <p:cNvSpPr>
                  <a:spLocks noChangeShapeType="1"/>
                </p:cNvSpPr>
                <p:nvPr/>
              </p:nvSpPr>
              <p:spPr bwMode="auto">
                <a:xfrm>
                  <a:off x="386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91"/>
                <p:cNvSpPr>
                  <a:spLocks noChangeShapeType="1"/>
                </p:cNvSpPr>
                <p:nvPr/>
              </p:nvSpPr>
              <p:spPr bwMode="auto">
                <a:xfrm>
                  <a:off x="4008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92"/>
                <p:cNvSpPr>
                  <a:spLocks noChangeShapeType="1"/>
                </p:cNvSpPr>
                <p:nvPr/>
              </p:nvSpPr>
              <p:spPr bwMode="auto">
                <a:xfrm>
                  <a:off x="4152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93"/>
                <p:cNvSpPr>
                  <a:spLocks noChangeShapeType="1"/>
                </p:cNvSpPr>
                <p:nvPr/>
              </p:nvSpPr>
              <p:spPr bwMode="auto">
                <a:xfrm>
                  <a:off x="4296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94"/>
                <p:cNvSpPr>
                  <a:spLocks noChangeShapeType="1"/>
                </p:cNvSpPr>
                <p:nvPr/>
              </p:nvSpPr>
              <p:spPr bwMode="auto">
                <a:xfrm>
                  <a:off x="4440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95"/>
                <p:cNvSpPr>
                  <a:spLocks noChangeShapeType="1"/>
                </p:cNvSpPr>
                <p:nvPr/>
              </p:nvSpPr>
              <p:spPr bwMode="auto">
                <a:xfrm>
                  <a:off x="4584" y="316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5" name="TextBox 4"/>
          <p:cNvSpPr txBox="1"/>
          <p:nvPr/>
        </p:nvSpPr>
        <p:spPr>
          <a:xfrm>
            <a:off x="4827817" y="4486917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TDMA + FDMA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5957" y="5887276"/>
            <a:ext cx="78999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2G: GSM </a:t>
            </a:r>
            <a:r>
              <a:rPr lang="en-US" sz="2400" dirty="0"/>
              <a:t>(Global System for Mobile Communications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- </a:t>
            </a:r>
            <a:r>
              <a:rPr lang="en-US" sz="2000" dirty="0" smtClean="0"/>
              <a:t>900 and 1,800 MHz bands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by </a:t>
            </a:r>
            <a:r>
              <a:rPr lang="en-US" b="1" dirty="0" smtClean="0"/>
              <a:t>Language</a:t>
            </a:r>
            <a:r>
              <a:rPr lang="en-US" dirty="0" smtClean="0"/>
              <a:t> (</a:t>
            </a:r>
            <a:r>
              <a:rPr lang="en-US" b="1" dirty="0" smtClean="0"/>
              <a:t>Code</a:t>
            </a:r>
            <a:r>
              <a:rPr lang="en-US" dirty="0" smtClean="0"/>
              <a:t>)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2000" y="2003873"/>
            <a:ext cx="6686446" cy="3967033"/>
            <a:chOff x="-326055" y="1855938"/>
            <a:chExt cx="6686446" cy="3967033"/>
          </a:xfrm>
        </p:grpSpPr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-326055" y="4868864"/>
              <a:ext cx="668644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rgbClr val="000090"/>
                </a:buClr>
                <a:buSzPct val="100000"/>
                <a:buFont typeface="Wingdings" charset="2"/>
                <a:buChar char="§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  <a:cs typeface="Arial" charset="0"/>
                </a:defRPr>
              </a:lvl1pPr>
              <a:lvl2pPr marL="742950" indent="-285750">
                <a:lnSpc>
                  <a:spcPct val="85000"/>
                </a:lnSpc>
                <a:spcBef>
                  <a:spcPct val="20000"/>
                </a:spcBef>
                <a:buClr>
                  <a:srgbClr val="000090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 smtClean="0">
                  <a:latin typeface="Comic Sans MS" charset="0"/>
                  <a:ea typeface="Comic Sans MS" charset="0"/>
                  <a:cs typeface="Comic Sans MS" charset="0"/>
                </a:rPr>
                <a:t>Code</a:t>
              </a:r>
              <a:r>
                <a:rPr lang="en-US" altLang="en-US" dirty="0" smtClean="0">
                  <a:latin typeface="Comic Sans MS" charset="0"/>
                  <a:ea typeface="Comic Sans MS" charset="0"/>
                  <a:cs typeface="Comic Sans MS" charset="0"/>
                </a:rPr>
                <a:t> Division </a:t>
              </a:r>
              <a:r>
                <a:rPr lang="en-US" altLang="en-US" b="1" dirty="0" smtClean="0">
                  <a:latin typeface="Comic Sans MS" charset="0"/>
                  <a:ea typeface="Comic Sans MS" charset="0"/>
                  <a:cs typeface="Comic Sans MS" charset="0"/>
                </a:rPr>
                <a:t>Multiple Access </a:t>
              </a:r>
              <a:r>
                <a:rPr lang="en-US" altLang="en-US" dirty="0" smtClean="0">
                  <a:latin typeface="Comic Sans MS" charset="0"/>
                  <a:ea typeface="Comic Sans MS" charset="0"/>
                  <a:cs typeface="Comic Sans MS" charset="0"/>
                </a:rPr>
                <a:t>(CDMA)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dirty="0">
                  <a:latin typeface="Comic Sans MS" charset="0"/>
                  <a:ea typeface="Comic Sans MS" charset="0"/>
                  <a:cs typeface="Comic Sans MS" charset="0"/>
                </a:rPr>
                <a:t>c</a:t>
              </a:r>
              <a:r>
                <a:rPr lang="en-US" altLang="en-US" dirty="0" smtClean="0">
                  <a:latin typeface="Comic Sans MS" charset="0"/>
                  <a:ea typeface="Comic Sans MS" charset="0"/>
                  <a:cs typeface="Comic Sans MS" charset="0"/>
                </a:rPr>
                <a:t>hampioned by </a:t>
              </a:r>
              <a:r>
                <a:rPr lang="en-US" altLang="en-US" b="1" dirty="0" smtClean="0">
                  <a:latin typeface="Comic Sans MS" charset="0"/>
                  <a:ea typeface="Comic Sans MS" charset="0"/>
                  <a:cs typeface="Comic Sans MS" charset="0"/>
                </a:rPr>
                <a:t>Qualcomm</a:t>
              </a:r>
              <a:endParaRPr lang="fr-FR" altLang="en-US" b="1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9004" y="2041119"/>
              <a:ext cx="777004" cy="855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8307" y="1855938"/>
              <a:ext cx="733837" cy="837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9004" y="3563746"/>
              <a:ext cx="733837" cy="855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7615" y="3822110"/>
              <a:ext cx="733837" cy="9300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3375186" y="2299759"/>
              <a:ext cx="1794844" cy="338319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266008" y="3908100"/>
              <a:ext cx="1794844" cy="338319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04322" y="2638078"/>
              <a:ext cx="1027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Chinese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44539" y="3592664"/>
              <a:ext cx="1056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Spanish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7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746" y="1600200"/>
            <a:ext cx="5356654" cy="4525963"/>
          </a:xfrm>
        </p:spPr>
        <p:txBody>
          <a:bodyPr/>
          <a:lstStyle/>
          <a:p>
            <a:r>
              <a:rPr lang="en-US" sz="2200" dirty="0"/>
              <a:t>Code like </a:t>
            </a:r>
            <a:r>
              <a:rPr lang="en-US" sz="2200" b="1" dirty="0">
                <a:solidFill>
                  <a:srgbClr val="0000FF"/>
                </a:solidFill>
              </a:rPr>
              <a:t>key </a:t>
            </a:r>
          </a:p>
          <a:p>
            <a:pPr lvl="1"/>
            <a:r>
              <a:rPr lang="en-US" sz="2000" dirty="0"/>
              <a:t>sender </a:t>
            </a:r>
            <a:r>
              <a:rPr lang="en-US" sz="2000" b="1" dirty="0"/>
              <a:t>locks</a:t>
            </a:r>
            <a:r>
              <a:rPr lang="en-US" sz="2000" dirty="0"/>
              <a:t> </a:t>
            </a:r>
            <a:r>
              <a:rPr lang="en-US" sz="2000" dirty="0" smtClean="0"/>
              <a:t>message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eceivers </a:t>
            </a:r>
            <a:r>
              <a:rPr lang="en-US" sz="2000" b="1" dirty="0" smtClean="0"/>
              <a:t>unlocks</a:t>
            </a:r>
            <a:r>
              <a:rPr lang="en-US" sz="2000" dirty="0" smtClean="0"/>
              <a:t> with same key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n</a:t>
            </a:r>
            <a:r>
              <a:rPr lang="en-US" sz="2000" b="1" dirty="0" smtClean="0">
                <a:solidFill>
                  <a:srgbClr val="0000FF"/>
                </a:solidFill>
              </a:rPr>
              <a:t>oise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when unlocked with other key</a:t>
            </a:r>
          </a:p>
          <a:p>
            <a:pPr lvl="1"/>
            <a:r>
              <a:rPr lang="en-US" sz="2000" b="1" dirty="0"/>
              <a:t>o</a:t>
            </a:r>
            <a:r>
              <a:rPr lang="en-US" sz="2000" b="1" dirty="0" smtClean="0"/>
              <a:t>rthogonal codes </a:t>
            </a:r>
            <a:r>
              <a:rPr lang="en-US" sz="2000" dirty="0" smtClean="0"/>
              <a:t>used in one cell</a:t>
            </a:r>
            <a:endParaRPr lang="en-US" sz="2000" dirty="0"/>
          </a:p>
          <a:p>
            <a:r>
              <a:rPr lang="en-US" sz="2200" dirty="0" smtClean="0"/>
              <a:t>Transmitter </a:t>
            </a:r>
            <a:r>
              <a:rPr lang="en-US" sz="2200" dirty="0"/>
              <a:t>multiplies </a:t>
            </a:r>
            <a:r>
              <a:rPr lang="en-US" sz="2200" dirty="0" smtClean="0"/>
              <a:t>signals </a:t>
            </a:r>
            <a:r>
              <a:rPr lang="en-US" sz="2200" dirty="0"/>
              <a:t>with </a:t>
            </a:r>
            <a:r>
              <a:rPr lang="en-US" sz="2200" b="1" dirty="0" smtClean="0">
                <a:solidFill>
                  <a:srgbClr val="0000FF"/>
                </a:solidFill>
              </a:rPr>
              <a:t>spreading code</a:t>
            </a:r>
            <a:r>
              <a:rPr lang="en-US" sz="2200" dirty="0" smtClean="0"/>
              <a:t> (sequence </a:t>
            </a:r>
            <a:r>
              <a:rPr lang="en-US" sz="2200" dirty="0"/>
              <a:t>of 1’s </a:t>
            </a:r>
            <a:r>
              <a:rPr lang="en-US" sz="2200" dirty="0" smtClean="0"/>
              <a:t>and </a:t>
            </a:r>
            <a:r>
              <a:rPr lang="en-US" sz="2200" dirty="0"/>
              <a:t>-</a:t>
            </a:r>
            <a:r>
              <a:rPr lang="en-US" sz="2200" dirty="0" smtClean="0"/>
              <a:t>1’s)</a:t>
            </a:r>
          </a:p>
          <a:p>
            <a:r>
              <a:rPr lang="en-US" sz="2200" dirty="0"/>
              <a:t>Each bit in </a:t>
            </a:r>
            <a:r>
              <a:rPr lang="en-US" sz="2200" dirty="0" smtClean="0"/>
              <a:t>transmission </a:t>
            </a:r>
            <a:r>
              <a:rPr lang="en-US" sz="2200" dirty="0"/>
              <a:t>is multiplied separately and sent as a much larger, composite stream </a:t>
            </a:r>
          </a:p>
          <a:p>
            <a:r>
              <a:rPr lang="en-US" sz="2200" dirty="0" smtClean="0"/>
              <a:t>Once “</a:t>
            </a:r>
            <a:r>
              <a:rPr lang="en-US" sz="2200" dirty="0"/>
              <a:t>coded” message arrives, </a:t>
            </a:r>
            <a:r>
              <a:rPr lang="en-US" sz="2200" dirty="0" smtClean="0"/>
              <a:t>receiver </a:t>
            </a:r>
            <a:r>
              <a:rPr lang="en-US" sz="2200" dirty="0"/>
              <a:t>uses the </a:t>
            </a:r>
            <a:r>
              <a:rPr lang="en-US" sz="2200" dirty="0" smtClean="0"/>
              <a:t>same spreading </a:t>
            </a:r>
            <a:r>
              <a:rPr lang="en-US" sz="2200" dirty="0"/>
              <a:t>code to recover the original </a:t>
            </a:r>
            <a:r>
              <a:rPr lang="en-US" sz="2200" dirty="0" smtClean="0"/>
              <a:t>message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904999"/>
            <a:ext cx="3873500" cy="32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calls may operate over the same frequencies and at the same time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374417"/>
            <a:ext cx="5623560" cy="447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25" y="2743200"/>
            <a:ext cx="3563137" cy="175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105400"/>
            <a:ext cx="13756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3G: CDMA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4G: OFDM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5G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Beyond 5G</a:t>
            </a:r>
          </a:p>
          <a:p>
            <a:r>
              <a:rPr lang="en-US" dirty="0" smtClean="0">
                <a:hlinkClick r:id="rId4"/>
              </a:rPr>
              <a:t>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Cocktail Party Analogy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574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en-US" b="1" dirty="0" smtClean="0"/>
              <a:t>apacity issue: to support more communicating parties</a:t>
            </a:r>
          </a:p>
          <a:p>
            <a:pPr lvl="1"/>
            <a:r>
              <a:rPr lang="en-US" dirty="0" smtClean="0"/>
              <a:t>FDMA (room/cell)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DMA</a:t>
            </a:r>
          </a:p>
          <a:p>
            <a:pPr lvl="1"/>
            <a:r>
              <a:rPr lang="en-US" dirty="0" smtClean="0"/>
              <a:t>CDMA</a:t>
            </a:r>
          </a:p>
          <a:p>
            <a:r>
              <a:rPr lang="en-US" dirty="0" smtClean="0"/>
              <a:t>One issue still?</a:t>
            </a:r>
          </a:p>
          <a:p>
            <a:pPr lvl="1"/>
            <a:endParaRPr lang="en-US" dirty="0"/>
          </a:p>
        </p:txBody>
      </p:sp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5115394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91000"/>
            <a:ext cx="3276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When too many </a:t>
            </a:r>
            <a:r>
              <a:rPr lang="en-US" sz="2000" dirty="0" smtClean="0"/>
              <a:t>people are talking, you might not be able to hear your partner even when she is speaking the same language!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Near-Far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Signals traveling at same time causes </a:t>
            </a:r>
            <a:r>
              <a:rPr lang="en-US" b="1" dirty="0" smtClean="0"/>
              <a:t>interference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omplicated by </a:t>
            </a:r>
            <a:r>
              <a:rPr lang="en-US" b="1" dirty="0" smtClean="0"/>
              <a:t>distance</a:t>
            </a:r>
          </a:p>
          <a:p>
            <a:r>
              <a:rPr lang="en-US" dirty="0"/>
              <a:t>How can </a:t>
            </a:r>
            <a:r>
              <a:rPr lang="en-US" dirty="0" smtClean="0"/>
              <a:t>B, a </a:t>
            </a:r>
            <a:r>
              <a:rPr lang="en-US" dirty="0"/>
              <a:t>mile from </a:t>
            </a:r>
            <a:r>
              <a:rPr lang="en-US" dirty="0" smtClean="0"/>
              <a:t>BS, </a:t>
            </a:r>
            <a:r>
              <a:rPr lang="en-US" dirty="0"/>
              <a:t>make a call without it being ruined by </a:t>
            </a:r>
            <a:r>
              <a:rPr lang="en-US" dirty="0" smtClean="0"/>
              <a:t>A, a </a:t>
            </a:r>
            <a:r>
              <a:rPr lang="en-US" dirty="0"/>
              <a:t>few meters from </a:t>
            </a:r>
            <a:r>
              <a:rPr lang="en-US" dirty="0" smtClean="0"/>
              <a:t>BS? 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b="1" dirty="0" smtClean="0"/>
              <a:t>attenuation</a:t>
            </a:r>
            <a:r>
              <a:rPr lang="en-US" dirty="0" smtClean="0"/>
              <a:t> and </a:t>
            </a:r>
            <a:r>
              <a:rPr lang="en-US" b="1" dirty="0" smtClean="0"/>
              <a:t>blockage</a:t>
            </a:r>
          </a:p>
          <a:p>
            <a:r>
              <a:rPr lang="en-US" b="1" dirty="0" smtClean="0"/>
              <a:t>Channel 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3657600"/>
            <a:ext cx="5200650" cy="30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Penetration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201839"/>
            <a:ext cx="8534400" cy="1314928"/>
          </a:xfrm>
        </p:spPr>
        <p:txBody>
          <a:bodyPr/>
          <a:lstStyle/>
          <a:p>
            <a:r>
              <a:rPr lang="en-US" sz="2200" dirty="0" smtClean="0"/>
              <a:t>In mid-2015, 13 countries with over 100 million subscriptions</a:t>
            </a:r>
          </a:p>
          <a:p>
            <a:r>
              <a:rPr lang="en-US" sz="2200" b="1" dirty="0"/>
              <a:t>Penetration rate </a:t>
            </a:r>
            <a:r>
              <a:rPr lang="en-US" sz="2200" dirty="0"/>
              <a:t>– average </a:t>
            </a:r>
            <a:r>
              <a:rPr lang="en-US" sz="2200" dirty="0" smtClean="0"/>
              <a:t># of </a:t>
            </a:r>
            <a:r>
              <a:rPr lang="en-US" sz="2200" dirty="0"/>
              <a:t>cell phones </a:t>
            </a:r>
            <a:r>
              <a:rPr lang="en-US" sz="2200" b="1" dirty="0">
                <a:solidFill>
                  <a:srgbClr val="0000FF"/>
                </a:solidFill>
              </a:rPr>
              <a:t>per </a:t>
            </a:r>
            <a:r>
              <a:rPr lang="en-US" sz="2200" b="1" dirty="0" smtClean="0">
                <a:solidFill>
                  <a:srgbClr val="0000FF"/>
                </a:solidFill>
              </a:rPr>
              <a:t>person</a:t>
            </a:r>
            <a:endParaRPr lang="en-US" sz="2200" dirty="0" smtClean="0"/>
          </a:p>
          <a:p>
            <a:r>
              <a:rPr lang="en-US" sz="2200" dirty="0" smtClean="0"/>
              <a:t>In mid-2015, worldwide total number of purchased cell phone subscriptions &gt; 6.8 billion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82115"/>
            <a:ext cx="6258791" cy="371546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71800" y="1828800"/>
            <a:ext cx="27432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8138" y="2497015"/>
            <a:ext cx="252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do these mean?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to Near-Far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410200" cy="4525963"/>
          </a:xfrm>
        </p:spPr>
        <p:txBody>
          <a:bodyPr/>
          <a:lstStyle/>
          <a:p>
            <a:r>
              <a:rPr lang="en-US" dirty="0" smtClean="0"/>
              <a:t>Solution idea?</a:t>
            </a:r>
          </a:p>
          <a:p>
            <a:pPr lvl="1"/>
            <a:r>
              <a:rPr lang="en-US" dirty="0"/>
              <a:t>some mechanism </a:t>
            </a:r>
            <a:r>
              <a:rPr lang="en-US" dirty="0" smtClean="0"/>
              <a:t>to </a:t>
            </a:r>
            <a:r>
              <a:rPr lang="en-US" b="1" dirty="0" smtClean="0"/>
              <a:t>adjust transmit </a:t>
            </a:r>
            <a:r>
              <a:rPr lang="en-US" b="1" dirty="0"/>
              <a:t>powers</a:t>
            </a:r>
            <a:r>
              <a:rPr lang="en-US" dirty="0"/>
              <a:t> to compensate for </a:t>
            </a:r>
            <a:r>
              <a:rPr lang="en-US" dirty="0" smtClean="0"/>
              <a:t>differences </a:t>
            </a:r>
            <a:r>
              <a:rPr lang="en-US" dirty="0"/>
              <a:t>channel quality </a:t>
            </a:r>
            <a:endParaRPr lang="en-US" dirty="0" smtClean="0"/>
          </a:p>
          <a:p>
            <a:r>
              <a:rPr lang="en-US" dirty="0" smtClean="0"/>
              <a:t>Transmission power control (TPC)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to </a:t>
            </a:r>
            <a:r>
              <a:rPr lang="en-US" b="1" dirty="0">
                <a:solidFill>
                  <a:srgbClr val="0000FF"/>
                </a:solidFill>
              </a:rPr>
              <a:t>equalize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received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signal </a:t>
            </a:r>
            <a:r>
              <a:rPr lang="en-US" dirty="0" smtClean="0">
                <a:solidFill>
                  <a:srgbClr val="0000FF"/>
                </a:solidFill>
              </a:rPr>
              <a:t>powers</a:t>
            </a:r>
          </a:p>
          <a:p>
            <a:pPr lvl="1"/>
            <a:r>
              <a:rPr lang="en-US" dirty="0" err="1" smtClean="0"/>
              <a:t>Basestation</a:t>
            </a:r>
            <a:r>
              <a:rPr lang="en-US" dirty="0" smtClean="0"/>
              <a:t> (BS)</a:t>
            </a:r>
          </a:p>
          <a:p>
            <a:pPr lvl="2"/>
            <a:r>
              <a:rPr lang="en-US" dirty="0" smtClean="0"/>
              <a:t>measures </a:t>
            </a:r>
            <a:r>
              <a:rPr lang="en-US" dirty="0"/>
              <a:t>what it was </a:t>
            </a:r>
            <a:r>
              <a:rPr lang="en-US" dirty="0" smtClean="0"/>
              <a:t>receiving </a:t>
            </a:r>
            <a:r>
              <a:rPr lang="en-US" dirty="0"/>
              <a:t>from each </a:t>
            </a:r>
            <a:r>
              <a:rPr lang="en-US" dirty="0" smtClean="0"/>
              <a:t>transmitter</a:t>
            </a:r>
          </a:p>
          <a:p>
            <a:pPr lvl="2"/>
            <a:r>
              <a:rPr lang="en-US" dirty="0" smtClean="0"/>
              <a:t>compares </a:t>
            </a:r>
            <a:r>
              <a:rPr lang="en-US" dirty="0"/>
              <a:t>this with what it wanted to </a:t>
            </a:r>
            <a:r>
              <a:rPr lang="en-US" dirty="0" smtClean="0"/>
              <a:t>receive</a:t>
            </a:r>
          </a:p>
          <a:p>
            <a:pPr lvl="2"/>
            <a:r>
              <a:rPr lang="en-US" dirty="0" smtClean="0"/>
              <a:t>sends </a:t>
            </a:r>
            <a:r>
              <a:rPr lang="en-US" dirty="0"/>
              <a:t>a </a:t>
            </a:r>
            <a:r>
              <a:rPr lang="en-US" b="1" dirty="0"/>
              <a:t>feedback</a:t>
            </a:r>
            <a:r>
              <a:rPr lang="en-US" dirty="0"/>
              <a:t> message to each device telling them to adjust accordingly 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04321"/>
            <a:ext cx="3807781" cy="22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4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Power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25963"/>
          </a:xfrm>
        </p:spPr>
        <p:txBody>
          <a:bodyPr/>
          <a:lstStyle/>
          <a:p>
            <a:r>
              <a:rPr lang="en-US" sz="2200" dirty="0" smtClean="0"/>
              <a:t>How is </a:t>
            </a:r>
            <a:r>
              <a:rPr lang="en-US" sz="2200" b="1" dirty="0" smtClean="0"/>
              <a:t>power</a:t>
            </a:r>
            <a:r>
              <a:rPr lang="en-US" sz="2200" dirty="0" smtClean="0"/>
              <a:t> measured at receiver?</a:t>
            </a:r>
          </a:p>
          <a:p>
            <a:r>
              <a:rPr lang="en-US" sz="2200" dirty="0" smtClean="0"/>
              <a:t>Unit = </a:t>
            </a:r>
            <a:r>
              <a:rPr lang="en-US" sz="2200" dirty="0" smtClean="0">
                <a:solidFill>
                  <a:srgbClr val="0000FF"/>
                </a:solidFill>
              </a:rPr>
              <a:t>watt</a:t>
            </a:r>
            <a:r>
              <a:rPr lang="en-US" sz="2200" dirty="0" smtClean="0"/>
              <a:t> (W) = the amount of </a:t>
            </a:r>
            <a:r>
              <a:rPr lang="en-US" sz="2200" b="1" dirty="0" smtClean="0"/>
              <a:t>energy</a:t>
            </a:r>
            <a:r>
              <a:rPr lang="en-US" sz="2200" dirty="0" smtClean="0"/>
              <a:t> transmitted per second</a:t>
            </a:r>
          </a:p>
          <a:p>
            <a:pPr lvl="1"/>
            <a:r>
              <a:rPr lang="en-US" sz="2000" dirty="0" smtClean="0"/>
              <a:t>5 W = 5 </a:t>
            </a:r>
            <a:r>
              <a:rPr lang="en-US" sz="2000" b="1" dirty="0" smtClean="0"/>
              <a:t>joules</a:t>
            </a:r>
            <a:r>
              <a:rPr lang="en-US" sz="2000" dirty="0" smtClean="0"/>
              <a:t> of energy transferred per second</a:t>
            </a:r>
          </a:p>
          <a:p>
            <a:pPr lvl="1"/>
            <a:r>
              <a:rPr lang="en-US" sz="2000" dirty="0" err="1"/>
              <a:t>m</a:t>
            </a:r>
            <a:r>
              <a:rPr lang="en-US" sz="2000" dirty="0" err="1" smtClean="0"/>
              <a:t>illiwatt</a:t>
            </a:r>
            <a:r>
              <a:rPr lang="en-US" sz="2000" dirty="0" smtClean="0"/>
              <a:t> (</a:t>
            </a:r>
            <a:r>
              <a:rPr lang="en-US" sz="2000" dirty="0" err="1" smtClean="0"/>
              <a:t>mW</a:t>
            </a:r>
            <a:r>
              <a:rPr lang="en-US" sz="2000" dirty="0" smtClean="0"/>
              <a:t>) and microwatt (</a:t>
            </a:r>
            <a:r>
              <a:rPr lang="en-US" sz="2000" dirty="0" err="1" smtClean="0"/>
              <a:t>μW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4776" y="3979328"/>
            <a:ext cx="4910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Assume </a:t>
            </a:r>
            <a:r>
              <a:rPr lang="en-US" sz="2200" b="1" dirty="0" smtClean="0"/>
              <a:t>desired</a:t>
            </a:r>
            <a:r>
              <a:rPr lang="en-US" sz="2200" dirty="0" smtClean="0"/>
              <a:t> (received) </a:t>
            </a:r>
            <a:r>
              <a:rPr lang="en-US" sz="2200" b="1" dirty="0" smtClean="0"/>
              <a:t>power</a:t>
            </a:r>
            <a:r>
              <a:rPr lang="en-US" sz="2200" dirty="0" smtClean="0"/>
              <a:t> level at BS = 10 </a:t>
            </a:r>
            <a:r>
              <a:rPr lang="en-US" sz="2200" dirty="0" err="1" smtClean="0"/>
              <a:t>mW</a:t>
            </a:r>
            <a:endParaRPr lang="en-US" sz="22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Let A and B transmit at 10mW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 smtClean="0"/>
              <a:t>TPC does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A: </a:t>
            </a:r>
            <a:r>
              <a:rPr lang="en-US" sz="2000" b="1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/>
              <a:t> X 10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/>
              <a:t>B: </a:t>
            </a:r>
            <a:r>
              <a:rPr lang="en-US" sz="2000" b="1" dirty="0" smtClean="0">
                <a:solidFill>
                  <a:srgbClr val="0000FF"/>
                </a:solidFill>
              </a:rPr>
              <a:t>10</a:t>
            </a:r>
            <a:r>
              <a:rPr lang="en-US" sz="2000" dirty="0" smtClean="0"/>
              <a:t> X 10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458" y="3814068"/>
            <a:ext cx="4148568" cy="21637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77000" y="4430555"/>
            <a:ext cx="16764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825231" y="5467165"/>
            <a:ext cx="1828800" cy="3810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6000" y="4635805"/>
            <a:ext cx="4191000" cy="825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438400" y="5660262"/>
            <a:ext cx="3352800" cy="8360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8607" y="5943230"/>
            <a:ext cx="785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Next Power = “The Ratio” X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Current </a:t>
            </a:r>
            <a:r>
              <a:rPr lang="en-US" sz="2400" dirty="0" smtClean="0">
                <a:solidFill>
                  <a:srgbClr val="0000FF"/>
                </a:solidFill>
              </a:rPr>
              <a:t>Power</a:t>
            </a:r>
          </a:p>
          <a:p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 where “The Ratio” = desired power / received power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99412" y="3762795"/>
            <a:ext cx="800100" cy="1470420"/>
            <a:chOff x="7467600" y="3642519"/>
            <a:chExt cx="800100" cy="1470420"/>
          </a:xfrm>
        </p:grpSpPr>
        <p:sp>
          <p:nvSpPr>
            <p:cNvPr id="6" name="Oval 5"/>
            <p:cNvSpPr/>
            <p:nvPr/>
          </p:nvSpPr>
          <p:spPr>
            <a:xfrm>
              <a:off x="7467600" y="3642519"/>
              <a:ext cx="685800" cy="44211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581900" y="4670820"/>
              <a:ext cx="685800" cy="44211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199" y="3532618"/>
            <a:ext cx="5524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</a:rPr>
              <a:t>Goal: to equalize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b="1" dirty="0">
                <a:solidFill>
                  <a:srgbClr val="0000FF"/>
                </a:solidFill>
              </a:rPr>
              <a:t>received</a:t>
            </a:r>
            <a:r>
              <a:rPr lang="en-US" sz="2200" dirty="0">
                <a:solidFill>
                  <a:srgbClr val="0000FF"/>
                </a:solidFill>
              </a:rPr>
              <a:t> signal powers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113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Power to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200"/>
          </a:xfrm>
        </p:spPr>
        <p:txBody>
          <a:bodyPr/>
          <a:lstStyle/>
          <a:p>
            <a:r>
              <a:rPr lang="en-US" dirty="0" smtClean="0"/>
              <a:t>Objective of TPC: </a:t>
            </a:r>
            <a:r>
              <a:rPr lang="en-US" dirty="0"/>
              <a:t>to </a:t>
            </a:r>
            <a:r>
              <a:rPr lang="en-US" b="1" dirty="0">
                <a:solidFill>
                  <a:srgbClr val="0000FF"/>
                </a:solidFill>
              </a:rPr>
              <a:t>equalize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received </a:t>
            </a:r>
            <a:r>
              <a:rPr lang="en-US" b="1" dirty="0"/>
              <a:t>signal </a:t>
            </a:r>
            <a:r>
              <a:rPr lang="en-US" b="1" dirty="0" smtClean="0"/>
              <a:t>power </a:t>
            </a:r>
            <a:r>
              <a:rPr lang="en-US" dirty="0"/>
              <a:t>by </a:t>
            </a:r>
            <a:r>
              <a:rPr lang="en-US" b="1" dirty="0">
                <a:solidFill>
                  <a:srgbClr val="0000FF"/>
                </a:solidFill>
              </a:rPr>
              <a:t>boosting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transmission power </a:t>
            </a:r>
            <a:r>
              <a:rPr lang="en-US" dirty="0"/>
              <a:t>accordingly </a:t>
            </a:r>
            <a:endParaRPr lang="en-US" dirty="0" smtClean="0"/>
          </a:p>
          <a:p>
            <a:r>
              <a:rPr lang="en-US" dirty="0"/>
              <a:t>Is </a:t>
            </a:r>
            <a:r>
              <a:rPr lang="en-US" dirty="0" smtClean="0"/>
              <a:t>TPC enough </a:t>
            </a:r>
            <a:r>
              <a:rPr lang="en-US" dirty="0"/>
              <a:t>to </a:t>
            </a:r>
            <a:r>
              <a:rPr lang="en-US" dirty="0" smtClean="0"/>
              <a:t>ensure “good reception?” </a:t>
            </a:r>
          </a:p>
          <a:p>
            <a:r>
              <a:rPr lang="en-US" dirty="0"/>
              <a:t>R</a:t>
            </a:r>
            <a:r>
              <a:rPr lang="en-US" dirty="0" smtClean="0"/>
              <a:t>eceived </a:t>
            </a:r>
            <a:r>
              <a:rPr lang="en-US" dirty="0"/>
              <a:t>signal is </a:t>
            </a:r>
            <a:r>
              <a:rPr lang="en-US" dirty="0" smtClean="0"/>
              <a:t>to </a:t>
            </a:r>
            <a:r>
              <a:rPr lang="en-US" dirty="0"/>
              <a:t>be impacted by </a:t>
            </a:r>
            <a:r>
              <a:rPr lang="en-US" b="1" dirty="0"/>
              <a:t>interference from other </a:t>
            </a:r>
            <a:r>
              <a:rPr lang="en-US" b="1" dirty="0" smtClean="0"/>
              <a:t>phones </a:t>
            </a:r>
          </a:p>
          <a:p>
            <a:pPr lvl="1"/>
            <a:r>
              <a:rPr lang="en-US" dirty="0" smtClean="0"/>
              <a:t>impacts from </a:t>
            </a:r>
            <a:r>
              <a:rPr lang="en-US" b="1" dirty="0" smtClean="0"/>
              <a:t>many</a:t>
            </a:r>
            <a:r>
              <a:rPr lang="en-US" dirty="0" smtClean="0"/>
              <a:t> phones</a:t>
            </a:r>
          </a:p>
          <a:p>
            <a:r>
              <a:rPr lang="en-US" dirty="0" smtClean="0"/>
              <a:t>Equalize “</a:t>
            </a:r>
            <a:r>
              <a:rPr lang="en-US" b="1" dirty="0" smtClean="0">
                <a:solidFill>
                  <a:srgbClr val="0000FF"/>
                </a:solidFill>
              </a:rPr>
              <a:t>quality</a:t>
            </a:r>
            <a:r>
              <a:rPr lang="en-US" dirty="0" smtClean="0"/>
              <a:t>” (</a:t>
            </a:r>
            <a:r>
              <a:rPr lang="en-US" dirty="0" smtClean="0">
                <a:solidFill>
                  <a:srgbClr val="0000FF"/>
                </a:solidFill>
              </a:rPr>
              <a:t>quality is more than power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108" y="4695093"/>
            <a:ext cx="3609415" cy="201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29456"/>
            <a:ext cx="4148568" cy="21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303" y="3124200"/>
            <a:ext cx="3200400" cy="178267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" y="5730951"/>
            <a:ext cx="4571251" cy="1077026"/>
            <a:chOff x="228600" y="5730951"/>
            <a:chExt cx="4571251" cy="1077026"/>
          </a:xfrm>
        </p:grpSpPr>
        <p:sp>
          <p:nvSpPr>
            <p:cNvPr id="2" name="Rounded Rectangle 1"/>
            <p:cNvSpPr/>
            <p:nvPr/>
          </p:nvSpPr>
          <p:spPr>
            <a:xfrm>
              <a:off x="381000" y="5730951"/>
              <a:ext cx="4418851" cy="82224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28600" y="5730951"/>
                  <a:ext cx="4571251" cy="1077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𝐒𝐈</m:t>
                        </m:r>
                        <m:r>
                          <a:rPr lang="en-US" sz="2400" b="1" i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𝐑</m:t>
                        </m:r>
                        <m:r>
                          <a:rPr lang="en-US" sz="2400" b="1" i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1" i="1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</m:ctrlPr>
                          </m:fPr>
                          <m:num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𝐒𝐢𝐠𝐧𝐚𝐥</m:t>
                            </m:r>
                          </m:num>
                          <m:den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𝐈𝐧𝐭𝐞𝐫𝐟𝐞𝐫𝐞𝐧𝐜𝐞</m:t>
                            </m:r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𝐍𝐨𝐢𝐬𝐞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ea typeface="Comic Sans MS" charset="0"/>
                    <a:cs typeface="Comic Sans MS" charset="0"/>
                  </a:endParaRP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5730951"/>
                  <a:ext cx="4571251" cy="107702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/>
          <a:lstStyle/>
          <a:p>
            <a:r>
              <a:rPr lang="en-US" dirty="0" smtClean="0"/>
              <a:t>What factors contribute to </a:t>
            </a:r>
            <a:r>
              <a:rPr lang="en-US" b="1" dirty="0" smtClean="0">
                <a:solidFill>
                  <a:srgbClr val="0000FF"/>
                </a:solidFill>
              </a:rPr>
              <a:t>received signal quality</a:t>
            </a:r>
            <a:r>
              <a:rPr lang="en-US" dirty="0" smtClean="0"/>
              <a:t>?</a:t>
            </a:r>
          </a:p>
          <a:p>
            <a:pPr lvl="1"/>
            <a:r>
              <a:rPr lang="en-US" b="1" dirty="0" smtClean="0"/>
              <a:t>received signal power </a:t>
            </a:r>
            <a:r>
              <a:rPr lang="en-US" dirty="0" smtClean="0"/>
              <a:t>from the </a:t>
            </a:r>
            <a:r>
              <a:rPr lang="en-US" b="1" dirty="0" smtClean="0">
                <a:solidFill>
                  <a:srgbClr val="0000FF"/>
                </a:solidFill>
              </a:rPr>
              <a:t>desired</a:t>
            </a:r>
            <a:r>
              <a:rPr lang="en-US" dirty="0" smtClean="0"/>
              <a:t> transmitter which the receiver is trying to listen to </a:t>
            </a:r>
          </a:p>
          <a:p>
            <a:pPr lvl="1"/>
            <a:r>
              <a:rPr lang="en-US" b="1" dirty="0" smtClean="0"/>
              <a:t>received signal power</a:t>
            </a:r>
            <a:r>
              <a:rPr lang="en-US" dirty="0" smtClean="0"/>
              <a:t> from the </a:t>
            </a:r>
            <a:r>
              <a:rPr lang="en-US" b="1" dirty="0" smtClean="0">
                <a:solidFill>
                  <a:srgbClr val="0000FF"/>
                </a:solidFill>
              </a:rPr>
              <a:t>undesired</a:t>
            </a:r>
            <a:r>
              <a:rPr lang="en-US" dirty="0" smtClean="0"/>
              <a:t> (i.e., </a:t>
            </a:r>
            <a:r>
              <a:rPr lang="en-US" b="1" dirty="0" smtClean="0"/>
              <a:t>interfering</a:t>
            </a:r>
            <a:r>
              <a:rPr lang="en-US" dirty="0" smtClean="0"/>
              <a:t>) transmitters</a:t>
            </a:r>
          </a:p>
          <a:p>
            <a:pPr lvl="1"/>
            <a:r>
              <a:rPr lang="en-US" dirty="0" smtClean="0"/>
              <a:t>receiver </a:t>
            </a:r>
            <a:r>
              <a:rPr lang="en-US" b="1" dirty="0" smtClean="0"/>
              <a:t>noise</a:t>
            </a:r>
            <a:r>
              <a:rPr lang="en-US" dirty="0" smtClean="0"/>
              <a:t> inherent in every receiver </a:t>
            </a:r>
            <a:endParaRPr lang="en-US" dirty="0"/>
          </a:p>
          <a:p>
            <a:r>
              <a:rPr lang="en-US" dirty="0" smtClean="0"/>
              <a:t>How do you define “</a:t>
            </a:r>
            <a:r>
              <a:rPr lang="en-US" b="1" dirty="0" smtClean="0"/>
              <a:t>quality</a:t>
            </a:r>
            <a:r>
              <a:rPr lang="en-US" dirty="0" smtClean="0"/>
              <a:t>” ?</a:t>
            </a:r>
          </a:p>
          <a:p>
            <a:pPr lvl="1"/>
            <a:r>
              <a:rPr lang="en-US" dirty="0" smtClean="0"/>
              <a:t>Quality = </a:t>
            </a:r>
            <a:r>
              <a:rPr lang="en-US" b="1" dirty="0" smtClean="0"/>
              <a:t>f</a:t>
            </a:r>
            <a:r>
              <a:rPr lang="en-US" dirty="0" smtClean="0"/>
              <a:t>(S, I, N)</a:t>
            </a:r>
            <a:endParaRPr lang="en-US" dirty="0"/>
          </a:p>
          <a:p>
            <a:pPr lvl="1"/>
            <a:r>
              <a:rPr lang="en-US" dirty="0" smtClean="0"/>
              <a:t>Quality is measured as [</a:t>
            </a:r>
            <a:r>
              <a:rPr lang="en-US" b="1" dirty="0" smtClean="0"/>
              <a:t>good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divided by </a:t>
            </a:r>
            <a:r>
              <a:rPr lang="en-US" b="1" dirty="0" smtClean="0"/>
              <a:t>bad</a:t>
            </a:r>
            <a:r>
              <a:rPr lang="en-US" dirty="0" smtClean="0"/>
              <a:t>] </a:t>
            </a:r>
          </a:p>
          <a:p>
            <a:pPr lvl="1"/>
            <a:r>
              <a:rPr lang="en-US" dirty="0" smtClean="0"/>
              <a:t>Signal to Interference (&amp; Noise) Ratio (SIR)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Received Signal Quality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Arms 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2057400"/>
          </a:xfrm>
        </p:spPr>
        <p:txBody>
          <a:bodyPr/>
          <a:lstStyle/>
          <a:p>
            <a:r>
              <a:rPr lang="en-US" dirty="0" smtClean="0"/>
              <a:t>Achieving </a:t>
            </a:r>
            <a:r>
              <a:rPr lang="en-US" b="1" dirty="0"/>
              <a:t>target </a:t>
            </a:r>
            <a:r>
              <a:rPr lang="en-US" b="1" dirty="0" smtClean="0"/>
              <a:t>SIRs </a:t>
            </a:r>
            <a:r>
              <a:rPr lang="en-US" dirty="0" smtClean="0"/>
              <a:t>vs. achieving </a:t>
            </a:r>
            <a:r>
              <a:rPr lang="en-US" b="1" dirty="0"/>
              <a:t>target </a:t>
            </a:r>
            <a:r>
              <a:rPr lang="en-US" b="1" dirty="0" smtClean="0"/>
              <a:t>powers </a:t>
            </a:r>
            <a:r>
              <a:rPr lang="en-US" dirty="0" smtClean="0"/>
              <a:t>- which one is more complicated? </a:t>
            </a:r>
          </a:p>
          <a:p>
            <a:r>
              <a:rPr lang="en-US" dirty="0" smtClean="0"/>
              <a:t>Answer: target SIR- why?</a:t>
            </a:r>
          </a:p>
          <a:p>
            <a:pPr lvl="1"/>
            <a:r>
              <a:rPr lang="en-US" dirty="0" smtClean="0"/>
              <a:t>cannot </a:t>
            </a:r>
            <a:r>
              <a:rPr lang="en-US" dirty="0"/>
              <a:t>simply increase transmit powers to achieve all the desired </a:t>
            </a:r>
            <a:r>
              <a:rPr lang="en-US" dirty="0" smtClean="0"/>
              <a:t>SIRs </a:t>
            </a:r>
            <a:r>
              <a:rPr lang="en-US" b="1" dirty="0" smtClean="0">
                <a:solidFill>
                  <a:srgbClr val="0000FF"/>
                </a:solidFill>
              </a:rPr>
              <a:t>simultaneously </a:t>
            </a:r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000" y="4473408"/>
            <a:ext cx="4281000" cy="2384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31476" y="4038600"/>
            <a:ext cx="37128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b="1" dirty="0" smtClean="0"/>
              <a:t>    </a:t>
            </a:r>
            <a:r>
              <a:rPr lang="en-US" sz="2400" b="1" dirty="0" smtClean="0"/>
              <a:t>↑ </a:t>
            </a:r>
            <a:r>
              <a:rPr lang="en-US" sz="2400" b="1" dirty="0" err="1" smtClean="0"/>
              <a:t>tx</a:t>
            </a:r>
            <a:r>
              <a:rPr lang="en-US" sz="2400" b="1" dirty="0" smtClean="0"/>
              <a:t> power </a:t>
            </a:r>
            <a:r>
              <a:rPr lang="en-US" sz="2400" b="1" dirty="0"/>
              <a:t>of A </a:t>
            </a:r>
          </a:p>
          <a:p>
            <a:pPr lvl="1"/>
            <a:r>
              <a:rPr lang="en-US" sz="2400" b="1" dirty="0"/>
              <a:t>→ ↑ </a:t>
            </a:r>
            <a:r>
              <a:rPr lang="en-US" sz="2400" b="1" dirty="0" smtClean="0"/>
              <a:t>SIR </a:t>
            </a:r>
            <a:r>
              <a:rPr lang="en-US" sz="2400" b="1" dirty="0"/>
              <a:t>of </a:t>
            </a:r>
            <a:r>
              <a:rPr lang="en-US" sz="2400" b="1" dirty="0" smtClean="0"/>
              <a:t>A </a:t>
            </a:r>
            <a:endParaRPr lang="en-US" sz="2400" b="1" dirty="0"/>
          </a:p>
          <a:p>
            <a:pPr lvl="1"/>
            <a:r>
              <a:rPr lang="en-US" sz="2400" b="1" dirty="0"/>
              <a:t>→ </a:t>
            </a:r>
            <a:r>
              <a:rPr lang="en-US" sz="2400" b="1" dirty="0" smtClean="0">
                <a:solidFill>
                  <a:srgbClr val="FF0000"/>
                </a:solidFill>
              </a:rPr>
              <a:t>↓</a:t>
            </a:r>
            <a:r>
              <a:rPr lang="en-US" sz="2400" b="1" dirty="0" smtClean="0"/>
              <a:t> SIR </a:t>
            </a:r>
            <a:r>
              <a:rPr lang="en-US" sz="2400" b="1" dirty="0"/>
              <a:t>of </a:t>
            </a:r>
            <a:r>
              <a:rPr lang="en-US" sz="2400" b="1" dirty="0" smtClean="0"/>
              <a:t>B </a:t>
            </a:r>
            <a:endParaRPr lang="en-US" sz="2400" b="1" dirty="0"/>
          </a:p>
          <a:p>
            <a:pPr lvl="1"/>
            <a:r>
              <a:rPr lang="en-US" sz="2400" b="1" dirty="0" smtClean="0"/>
              <a:t>→ </a:t>
            </a:r>
            <a:r>
              <a:rPr lang="en-US" sz="2400" b="1" dirty="0"/>
              <a:t>↑ </a:t>
            </a:r>
            <a:r>
              <a:rPr lang="en-US" sz="2400" b="1" dirty="0" err="1" smtClean="0"/>
              <a:t>tx</a:t>
            </a:r>
            <a:r>
              <a:rPr lang="en-US" sz="2400" b="1" dirty="0" smtClean="0"/>
              <a:t> power </a:t>
            </a:r>
            <a:r>
              <a:rPr lang="en-US" sz="2400" b="1" dirty="0"/>
              <a:t>of </a:t>
            </a:r>
            <a:r>
              <a:rPr lang="en-US" sz="2400" b="1" dirty="0" smtClean="0"/>
              <a:t>B</a:t>
            </a:r>
          </a:p>
          <a:p>
            <a:pPr lvl="1"/>
            <a:r>
              <a:rPr lang="en-US" sz="2400" b="1" dirty="0"/>
              <a:t>→ ↑ </a:t>
            </a:r>
            <a:r>
              <a:rPr lang="en-US" sz="2400" b="1" dirty="0" smtClean="0"/>
              <a:t>SIR </a:t>
            </a:r>
            <a:r>
              <a:rPr lang="en-US" sz="2400" b="1" dirty="0"/>
              <a:t>of </a:t>
            </a:r>
            <a:r>
              <a:rPr lang="en-US" sz="2400" b="1" dirty="0" smtClean="0"/>
              <a:t>B </a:t>
            </a:r>
            <a:endParaRPr lang="en-US" sz="2400" b="1" dirty="0"/>
          </a:p>
          <a:p>
            <a:pPr lvl="1"/>
            <a:r>
              <a:rPr lang="en-US" sz="2400" b="1" dirty="0"/>
              <a:t>→ </a:t>
            </a:r>
            <a:r>
              <a:rPr lang="en-US" sz="2400" b="1" dirty="0">
                <a:solidFill>
                  <a:srgbClr val="FF0000"/>
                </a:solidFill>
              </a:rPr>
              <a:t>↓</a:t>
            </a:r>
            <a:r>
              <a:rPr lang="en-US" sz="2400" b="1" dirty="0"/>
              <a:t> </a:t>
            </a:r>
            <a:r>
              <a:rPr lang="en-US" sz="2400" b="1" dirty="0" smtClean="0"/>
              <a:t>SIR </a:t>
            </a:r>
            <a:r>
              <a:rPr lang="en-US" sz="2400" b="1" dirty="0"/>
              <a:t>of </a:t>
            </a:r>
            <a:r>
              <a:rPr lang="en-US" sz="2400" b="1" dirty="0" smtClean="0"/>
              <a:t>A  </a:t>
            </a:r>
          </a:p>
          <a:p>
            <a:pPr lvl="1"/>
            <a:r>
              <a:rPr lang="en-US" sz="2400" b="1" dirty="0" smtClean="0"/>
              <a:t>→ ………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28800" y="1219200"/>
            <a:ext cx="3034200" cy="533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787467" y="-169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19600" y="3657601"/>
            <a:ext cx="4571251" cy="1077026"/>
            <a:chOff x="228600" y="5730951"/>
            <a:chExt cx="4571251" cy="1077026"/>
          </a:xfrm>
        </p:grpSpPr>
        <p:sp>
          <p:nvSpPr>
            <p:cNvPr id="13" name="Rounded Rectangle 12"/>
            <p:cNvSpPr/>
            <p:nvPr/>
          </p:nvSpPr>
          <p:spPr>
            <a:xfrm>
              <a:off x="381000" y="5730951"/>
              <a:ext cx="4418851" cy="82224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28600" y="5730951"/>
                  <a:ext cx="4571251" cy="1077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𝐒𝐈</m:t>
                        </m:r>
                        <m:r>
                          <a:rPr lang="en-US" sz="2400" b="1" i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𝐑</m:t>
                        </m:r>
                        <m:r>
                          <a:rPr lang="en-US" sz="2400" b="1" i="0">
                            <a:latin typeface="Cambria Math" charset="0"/>
                            <a:ea typeface="Comic Sans MS" charset="0"/>
                            <a:cs typeface="Comic Sans MS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1" i="1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</m:ctrlPr>
                          </m:fPr>
                          <m:num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𝐒𝐢𝐠𝐧𝐚𝐥</m:t>
                            </m:r>
                          </m:num>
                          <m:den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𝐈𝐧𝐭𝐞𝐫𝐟𝐞𝐫𝐞𝐧𝐜𝐞</m:t>
                            </m:r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+</m:t>
                            </m:r>
                            <m:r>
                              <a:rPr lang="en-US" sz="2400" b="1" i="0">
                                <a:latin typeface="Cambria Math" charset="0"/>
                                <a:ea typeface="Comic Sans MS" charset="0"/>
                                <a:cs typeface="Comic Sans MS" charset="0"/>
                              </a:rPr>
                              <m:t>𝐍𝐨𝐢𝐬𝐞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ea typeface="Comic Sans MS" charset="0"/>
                    <a:cs typeface="Comic Sans MS" charset="0"/>
                  </a:endParaRP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" y="5730951"/>
                  <a:ext cx="4571251" cy="107702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032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and Solution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b="1" dirty="0"/>
              <a:t>each</a:t>
            </a:r>
            <a:r>
              <a:rPr lang="en-US" dirty="0"/>
              <a:t> </a:t>
            </a:r>
            <a:r>
              <a:rPr lang="en-US" dirty="0" smtClean="0"/>
              <a:t>device </a:t>
            </a:r>
            <a:r>
              <a:rPr lang="en-US" dirty="0"/>
              <a:t>fixes a desired </a:t>
            </a:r>
            <a:r>
              <a:rPr lang="en-US" dirty="0" smtClean="0"/>
              <a:t>SIR</a:t>
            </a:r>
            <a:r>
              <a:rPr lang="en-US" dirty="0"/>
              <a:t>, is it possible to find a set of transmit powers that will meet </a:t>
            </a:r>
            <a:r>
              <a:rPr lang="en-US" b="1" dirty="0">
                <a:solidFill>
                  <a:srgbClr val="0000FF"/>
                </a:solidFill>
              </a:rPr>
              <a:t>all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of </a:t>
            </a:r>
            <a:r>
              <a:rPr lang="en-US" dirty="0" smtClean="0"/>
              <a:t>SIRs </a:t>
            </a:r>
            <a:r>
              <a:rPr lang="en-US" b="1" dirty="0">
                <a:solidFill>
                  <a:srgbClr val="0000FF"/>
                </a:solidFill>
              </a:rPr>
              <a:t>simultaneously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Answer: </a:t>
            </a:r>
            <a:r>
              <a:rPr lang="en-US" dirty="0"/>
              <a:t>yes, as long as </a:t>
            </a:r>
            <a:r>
              <a:rPr lang="en-US" dirty="0" smtClean="0"/>
              <a:t>desired SIRs </a:t>
            </a:r>
            <a:r>
              <a:rPr lang="en-US" dirty="0"/>
              <a:t>are </a:t>
            </a:r>
            <a:r>
              <a:rPr lang="en-US" b="1" dirty="0" smtClean="0">
                <a:solidFill>
                  <a:srgbClr val="0000FF"/>
                </a:solidFill>
              </a:rPr>
              <a:t>feasible or mutually compatible </a:t>
            </a:r>
            <a:r>
              <a:rPr lang="en-US" dirty="0" smtClean="0"/>
              <a:t>(i.e., </a:t>
            </a:r>
            <a:r>
              <a:rPr lang="en-US" dirty="0"/>
              <a:t>there cannot be a </a:t>
            </a:r>
            <a:r>
              <a:rPr lang="en-US" b="1" dirty="0"/>
              <a:t>collective desire </a:t>
            </a:r>
            <a:r>
              <a:rPr lang="en-US" dirty="0"/>
              <a:t>for </a:t>
            </a:r>
            <a:r>
              <a:rPr lang="en-US" dirty="0" smtClean="0"/>
              <a:t>unrealistically high SIRs)</a:t>
            </a:r>
            <a:endParaRPr lang="en-US" dirty="0"/>
          </a:p>
          <a:p>
            <a:r>
              <a:rPr lang="en-US" dirty="0" smtClean="0"/>
              <a:t>Solution: </a:t>
            </a:r>
            <a:r>
              <a:rPr lang="en-US" b="1" dirty="0"/>
              <a:t>distributed power control </a:t>
            </a:r>
            <a:r>
              <a:rPr lang="en-US" dirty="0"/>
              <a:t>(</a:t>
            </a:r>
            <a:r>
              <a:rPr lang="en-US" b="1" dirty="0"/>
              <a:t>DPC</a:t>
            </a:r>
            <a:r>
              <a:rPr lang="en-US" dirty="0"/>
              <a:t>)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Power Control (DPC)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pPr marL="514350" indent="-457200">
              <a:buFont typeface="+mj-lt"/>
              <a:buAutoNum type="arabicPeriod"/>
            </a:pPr>
            <a:r>
              <a:rPr lang="en-US" dirty="0"/>
              <a:t>Each devices starts with some initial transmit power</a:t>
            </a:r>
          </a:p>
          <a:p>
            <a:pPr marL="514350" indent="-457200">
              <a:buFont typeface="+mj-lt"/>
              <a:buAutoNum type="arabicPeriod"/>
            </a:pPr>
            <a:r>
              <a:rPr lang="en-US" b="1" dirty="0"/>
              <a:t>Receiver</a:t>
            </a:r>
            <a:r>
              <a:rPr lang="en-US" dirty="0"/>
              <a:t> measures </a:t>
            </a:r>
            <a:r>
              <a:rPr lang="en-US" dirty="0" smtClean="0"/>
              <a:t>SIR </a:t>
            </a:r>
            <a:r>
              <a:rPr lang="en-US" dirty="0"/>
              <a:t>for each </a:t>
            </a:r>
            <a:r>
              <a:rPr lang="en-US" b="1" dirty="0"/>
              <a:t>transmitter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/>
              <a:t>Based upon </a:t>
            </a:r>
            <a:r>
              <a:rPr lang="en-US" b="1" dirty="0">
                <a:solidFill>
                  <a:srgbClr val="0000FF"/>
                </a:solidFill>
              </a:rPr>
              <a:t>ratio</a:t>
            </a:r>
            <a:r>
              <a:rPr lang="en-US" dirty="0"/>
              <a:t> between </a:t>
            </a:r>
            <a:r>
              <a:rPr lang="en-US" b="1" dirty="0">
                <a:solidFill>
                  <a:srgbClr val="0000FF"/>
                </a:solidFill>
              </a:rPr>
              <a:t>target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0000FF"/>
                </a:solidFill>
              </a:rPr>
              <a:t>measured</a:t>
            </a:r>
            <a:r>
              <a:rPr lang="en-US" dirty="0"/>
              <a:t> </a:t>
            </a:r>
            <a:r>
              <a:rPr lang="en-US" dirty="0" smtClean="0"/>
              <a:t>SIRs</a:t>
            </a:r>
            <a:r>
              <a:rPr lang="en-US" dirty="0"/>
              <a:t>, each transmitter adjusts its power level</a:t>
            </a:r>
          </a:p>
          <a:p>
            <a:pPr marL="514350" indent="-457200">
              <a:buFont typeface="+mj-lt"/>
              <a:buAutoNum type="arabicPeriod"/>
            </a:pPr>
            <a:r>
              <a:rPr lang="en-US" dirty="0"/>
              <a:t>Repeat 2 and 3 as needed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657600"/>
            <a:ext cx="4762446" cy="31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Power Control (DPC)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pPr marL="514350" indent="-457200"/>
            <a:r>
              <a:rPr lang="en-US" b="1" dirty="0" smtClean="0">
                <a:solidFill>
                  <a:srgbClr val="0000FF"/>
                </a:solidFill>
              </a:rPr>
              <a:t>Iterative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algorithm (</a:t>
            </a:r>
            <a:r>
              <a:rPr lang="en-US" dirty="0"/>
              <a:t>repeats over and </a:t>
            </a:r>
            <a:r>
              <a:rPr lang="en-US" dirty="0" smtClean="0"/>
              <a:t>over)</a:t>
            </a:r>
          </a:p>
          <a:p>
            <a:pPr marL="914400" lvl="1" indent="-457200"/>
            <a:r>
              <a:rPr lang="en-US" dirty="0" smtClean="0"/>
              <a:t>(near-far) </a:t>
            </a:r>
            <a:r>
              <a:rPr lang="en-US" dirty="0"/>
              <a:t>TPC algorithm </a:t>
            </a:r>
            <a:r>
              <a:rPr lang="en-US" dirty="0" smtClean="0"/>
              <a:t>has single step</a:t>
            </a:r>
          </a:p>
          <a:p>
            <a:pPr marL="514350" indent="-457200"/>
            <a:r>
              <a:rPr lang="en-US" dirty="0" smtClean="0"/>
              <a:t>Given </a:t>
            </a:r>
            <a:r>
              <a:rPr lang="en-US" dirty="0"/>
              <a:t>that </a:t>
            </a:r>
            <a:r>
              <a:rPr lang="en-US" dirty="0" smtClean="0"/>
              <a:t>target </a:t>
            </a:r>
            <a:r>
              <a:rPr lang="en-US" dirty="0"/>
              <a:t>SIRs are </a:t>
            </a:r>
            <a:r>
              <a:rPr lang="en-US" b="1" dirty="0"/>
              <a:t>feasible</a:t>
            </a:r>
            <a:r>
              <a:rPr lang="en-US" dirty="0"/>
              <a:t>, </a:t>
            </a:r>
            <a:r>
              <a:rPr lang="en-US" dirty="0" smtClean="0"/>
              <a:t>DPC will </a:t>
            </a:r>
            <a:r>
              <a:rPr lang="en-US" b="1" dirty="0">
                <a:solidFill>
                  <a:srgbClr val="0000FF"/>
                </a:solidFill>
              </a:rPr>
              <a:t>converge</a:t>
            </a:r>
            <a:r>
              <a:rPr lang="en-US" dirty="0"/>
              <a:t>, meaning that </a:t>
            </a:r>
            <a:r>
              <a:rPr lang="en-US" dirty="0" smtClean="0"/>
              <a:t>SIRs </a:t>
            </a:r>
            <a:r>
              <a:rPr lang="en-US" dirty="0"/>
              <a:t>will be met by power levels that will stop </a:t>
            </a:r>
            <a:r>
              <a:rPr lang="en-US" dirty="0" smtClean="0"/>
              <a:t>updating</a:t>
            </a:r>
          </a:p>
          <a:p>
            <a:pPr marL="514350" indent="-457200"/>
            <a:r>
              <a:rPr lang="en-US" dirty="0" smtClean="0"/>
              <a:t>Convergent </a:t>
            </a:r>
            <a:r>
              <a:rPr lang="en-US" dirty="0"/>
              <a:t>power levels will also be </a:t>
            </a:r>
            <a:r>
              <a:rPr lang="en-US" b="1" dirty="0">
                <a:solidFill>
                  <a:srgbClr val="0000FF"/>
                </a:solidFill>
              </a:rPr>
              <a:t>optimal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ones, in the sense that </a:t>
            </a:r>
            <a:r>
              <a:rPr lang="en-US" dirty="0" smtClean="0"/>
              <a:t>they will use the </a:t>
            </a:r>
            <a:r>
              <a:rPr lang="en-US" b="1" dirty="0" smtClean="0"/>
              <a:t>least</a:t>
            </a:r>
            <a:r>
              <a:rPr lang="en-US" dirty="0" smtClean="0"/>
              <a:t> </a:t>
            </a:r>
            <a:r>
              <a:rPr lang="en-US" b="1" dirty="0" smtClean="0"/>
              <a:t>amount of energy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5169" y="1910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MSs (A, B, C) in a single cell</a:t>
            </a:r>
          </a:p>
          <a:p>
            <a:r>
              <a:rPr lang="en-US" b="1" dirty="0" smtClean="0"/>
              <a:t>Channel gain</a:t>
            </a:r>
            <a:r>
              <a:rPr lang="en-US" dirty="0" smtClean="0"/>
              <a:t>: a measure of how much power is amplified (fractional quantity </a:t>
            </a:r>
            <a:r>
              <a:rPr lang="en-US" b="1" dirty="0" smtClean="0"/>
              <a:t>→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attenuated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/>
              <a:t>direct</a:t>
            </a:r>
            <a:r>
              <a:rPr lang="en-US" dirty="0" smtClean="0"/>
              <a:t> channel gain</a:t>
            </a:r>
          </a:p>
          <a:p>
            <a:pPr lvl="1"/>
            <a:r>
              <a:rPr lang="en-US" b="1" dirty="0"/>
              <a:t>i</a:t>
            </a:r>
            <a:r>
              <a:rPr lang="en-US" b="1" dirty="0" smtClean="0"/>
              <a:t>nterference</a:t>
            </a:r>
            <a:r>
              <a:rPr lang="en-US" dirty="0" smtClean="0"/>
              <a:t> channel gain</a:t>
            </a:r>
          </a:p>
          <a:p>
            <a:r>
              <a:rPr lang="en-US" dirty="0" smtClean="0"/>
              <a:t>Target SIRs</a:t>
            </a:r>
          </a:p>
          <a:p>
            <a:r>
              <a:rPr lang="en-US" dirty="0" smtClean="0"/>
              <a:t>Receiver noises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438" y="131983"/>
            <a:ext cx="2924908" cy="1929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979418"/>
            <a:ext cx="3674946" cy="1973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98" y="4782188"/>
            <a:ext cx="4109804" cy="15499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18087989">
            <a:off x="7297185" y="3255605"/>
            <a:ext cx="471163" cy="2011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7800" y="6291140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(Desired SIR)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3962400"/>
            <a:ext cx="3048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4495800"/>
            <a:ext cx="685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5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8915"/>
            <a:ext cx="8229600" cy="2441701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Signal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b="1" dirty="0"/>
              <a:t>direct gain </a:t>
            </a:r>
            <a:r>
              <a:rPr lang="en-US" dirty="0"/>
              <a:t>from Transmitter A to Receiver A, multiplied by </a:t>
            </a:r>
            <a:r>
              <a:rPr lang="en-US" dirty="0" smtClean="0"/>
              <a:t>transmit </a:t>
            </a:r>
            <a:r>
              <a:rPr lang="en-US" dirty="0"/>
              <a:t>power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Interference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b="1" dirty="0">
                <a:solidFill>
                  <a:srgbClr val="FF0000"/>
                </a:solidFill>
              </a:rPr>
              <a:t>sum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</a:t>
            </a:r>
            <a:r>
              <a:rPr lang="en-US" dirty="0" smtClean="0"/>
              <a:t>[</a:t>
            </a:r>
            <a:r>
              <a:rPr lang="en-US" b="1" dirty="0" smtClean="0"/>
              <a:t>indirect </a:t>
            </a:r>
            <a:r>
              <a:rPr lang="en-US" b="1" dirty="0"/>
              <a:t>gains </a:t>
            </a:r>
            <a:r>
              <a:rPr lang="en-US" dirty="0"/>
              <a:t>from other </a:t>
            </a:r>
            <a:r>
              <a:rPr lang="en-US" dirty="0" smtClean="0"/>
              <a:t>transmitters </a:t>
            </a:r>
            <a:r>
              <a:rPr lang="en-US" dirty="0"/>
              <a:t>to Receiver A, multiplied by their transmit </a:t>
            </a:r>
            <a:r>
              <a:rPr lang="en-US" dirty="0" smtClean="0"/>
              <a:t>powers]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Noise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/>
              <a:t>receiver noise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19683" y="1478055"/>
            <a:ext cx="4432852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683" y="1554255"/>
            <a:ext cx="4373217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212688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 link A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8857"/>
            <a:ext cx="2914144" cy="19228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558" y="6035451"/>
            <a:ext cx="2915934" cy="758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933" y="4183142"/>
            <a:ext cx="2836746" cy="1523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933" y="5636213"/>
            <a:ext cx="3217746" cy="12135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0" y="5097535"/>
            <a:ext cx="527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Start off </a:t>
            </a:r>
            <a:r>
              <a:rPr lang="en-US" sz="2400" b="1" dirty="0" smtClean="0">
                <a:solidFill>
                  <a:srgbClr val="0000FF"/>
                </a:solidFill>
              </a:rPr>
              <a:t>current</a:t>
            </a:r>
            <a:r>
              <a:rPr lang="en-US" sz="2400" dirty="0" smtClean="0"/>
              <a:t> </a:t>
            </a:r>
            <a:r>
              <a:rPr lang="en-US" sz="2400" dirty="0" err="1" smtClean="0"/>
              <a:t>tx</a:t>
            </a:r>
            <a:r>
              <a:rPr lang="en-US" sz="2400" dirty="0" smtClean="0"/>
              <a:t> power = 2 </a:t>
            </a:r>
            <a:r>
              <a:rPr lang="en-US" sz="2400" dirty="0" err="1" smtClean="0"/>
              <a:t>mW</a:t>
            </a:r>
            <a:endParaRPr lang="en-US" sz="2400" dirty="0"/>
          </a:p>
          <a:p>
            <a:r>
              <a:rPr lang="en-US" sz="2400" b="1" dirty="0" smtClean="0"/>
              <a:t>→</a:t>
            </a:r>
            <a:r>
              <a:rPr lang="en-US" sz="2400" dirty="0" smtClean="0"/>
              <a:t> measured SIR </a:t>
            </a:r>
            <a:r>
              <a:rPr lang="en-US" sz="2400" dirty="0"/>
              <a:t>for Link </a:t>
            </a:r>
            <a:r>
              <a:rPr lang="en-US" sz="2400" dirty="0" smtClean="0"/>
              <a:t>A =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Medium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81" y="4191000"/>
            <a:ext cx="8229600" cy="2201863"/>
          </a:xfrm>
        </p:spPr>
        <p:txBody>
          <a:bodyPr/>
          <a:lstStyle/>
          <a:p>
            <a:r>
              <a:rPr lang="en-US" sz="2000" dirty="0"/>
              <a:t>How is it possible for both pairs to use the same </a:t>
            </a:r>
            <a:r>
              <a:rPr lang="en-US" sz="2000" b="1" dirty="0"/>
              <a:t>wire</a:t>
            </a:r>
            <a:r>
              <a:rPr lang="en-US" sz="2000" dirty="0"/>
              <a:t> without interfering with one another? 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multiple access </a:t>
            </a:r>
            <a:r>
              <a:rPr lang="en-US" sz="1800" dirty="0">
                <a:solidFill>
                  <a:srgbClr val="0000FF"/>
                </a:solidFill>
              </a:rPr>
              <a:t>technologies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2000" dirty="0" smtClean="0"/>
              <a:t>First </a:t>
            </a:r>
            <a:r>
              <a:rPr lang="en-US" sz="2000" dirty="0"/>
              <a:t>phone call was made </a:t>
            </a:r>
            <a:r>
              <a:rPr lang="en-US" sz="2000" dirty="0" smtClean="0"/>
              <a:t>on </a:t>
            </a:r>
            <a:r>
              <a:rPr lang="en-US" sz="2000" dirty="0"/>
              <a:t>October 9, 1876, by </a:t>
            </a:r>
            <a:r>
              <a:rPr lang="en-US" sz="2000" u="sng" dirty="0" smtClean="0"/>
              <a:t>Alexander </a:t>
            </a:r>
            <a:r>
              <a:rPr lang="en-US" sz="2000" u="sng" dirty="0"/>
              <a:t>Graham </a:t>
            </a:r>
            <a:r>
              <a:rPr lang="en-US" sz="2000" b="1" u="sng" dirty="0">
                <a:solidFill>
                  <a:srgbClr val="0000FF"/>
                </a:solidFill>
              </a:rPr>
              <a:t>Bell</a:t>
            </a:r>
            <a:r>
              <a:rPr lang="en-US" sz="2000" dirty="0"/>
              <a:t>, over a two-mile wired stretch from Boston to </a:t>
            </a:r>
            <a:r>
              <a:rPr lang="en-US" sz="2000" dirty="0" smtClean="0"/>
              <a:t>Cambridge </a:t>
            </a:r>
          </a:p>
          <a:p>
            <a:r>
              <a:rPr lang="en-US" sz="2000" b="1" dirty="0" smtClean="0"/>
              <a:t>P</a:t>
            </a:r>
            <a:r>
              <a:rPr lang="en-US" sz="2000" dirty="0" smtClean="0"/>
              <a:t>ublic </a:t>
            </a:r>
            <a:r>
              <a:rPr lang="en-US" sz="2000" b="1" dirty="0" smtClean="0"/>
              <a:t>S</a:t>
            </a:r>
            <a:r>
              <a:rPr lang="en-US" sz="2000" dirty="0" smtClean="0"/>
              <a:t>witched </a:t>
            </a:r>
            <a:r>
              <a:rPr lang="en-US" sz="2000" b="1" dirty="0" smtClean="0"/>
              <a:t>T</a:t>
            </a:r>
            <a:r>
              <a:rPr lang="en-US" sz="2000" dirty="0" smtClean="0"/>
              <a:t>elephone </a:t>
            </a:r>
            <a:r>
              <a:rPr lang="en-US" sz="2000" b="1" dirty="0"/>
              <a:t>N</a:t>
            </a:r>
            <a:r>
              <a:rPr lang="en-US" sz="2000" dirty="0" smtClean="0"/>
              <a:t>etwork (PSTN)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237" y="1455738"/>
            <a:ext cx="4740963" cy="26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319683" y="1478055"/>
            <a:ext cx="4432852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683" y="1554255"/>
            <a:ext cx="4373217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" y="228693"/>
            <a:ext cx="3555038" cy="2345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213" y="3301665"/>
            <a:ext cx="3263461" cy="175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213" y="5140987"/>
            <a:ext cx="3638308" cy="13721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4477" y="2819400"/>
            <a:ext cx="5433013" cy="3340084"/>
            <a:chOff x="76200" y="2126883"/>
            <a:chExt cx="5433013" cy="3340084"/>
          </a:xfrm>
        </p:grpSpPr>
        <p:sp>
          <p:nvSpPr>
            <p:cNvPr id="11" name="TextBox 10"/>
            <p:cNvSpPr txBox="1"/>
            <p:nvPr/>
          </p:nvSpPr>
          <p:spPr>
            <a:xfrm>
              <a:off x="76200" y="2126883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Consider link B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" y="2588548"/>
              <a:ext cx="52806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Start off 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current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tx</a:t>
              </a:r>
              <a:r>
                <a:rPr lang="en-US" sz="2400" dirty="0" smtClean="0"/>
                <a:t> power = 2 </a:t>
              </a:r>
              <a:r>
                <a:rPr lang="en-US" sz="2400" dirty="0" err="1" smtClean="0"/>
                <a:t>mW</a:t>
              </a:r>
              <a:endParaRPr lang="en-US" sz="2400" dirty="0"/>
            </a:p>
            <a:p>
              <a:r>
                <a:rPr lang="en-US" sz="2400" b="1" dirty="0" smtClean="0"/>
                <a:t>→</a:t>
              </a:r>
              <a:r>
                <a:rPr lang="en-US" sz="2400" dirty="0" smtClean="0"/>
                <a:t> measured SIR </a:t>
              </a:r>
              <a:r>
                <a:rPr lang="en-US" sz="2400" dirty="0"/>
                <a:t>for Link B</a:t>
              </a:r>
              <a:r>
                <a:rPr lang="en-US" sz="2400" dirty="0" smtClean="0"/>
                <a:t> = </a:t>
              </a:r>
            </a:p>
            <a:p>
              <a:r>
                <a:rPr lang="en-US" sz="2400" dirty="0"/>
                <a:t> </a:t>
              </a:r>
              <a:r>
                <a:rPr lang="en-US" sz="2400" dirty="0" smtClean="0"/>
                <a:t>    1.6/0.6 = 2.67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" y="3906537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Consider link C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8600" y="4266638"/>
              <a:ext cx="52806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Start off 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current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tx</a:t>
              </a:r>
              <a:r>
                <a:rPr lang="en-US" sz="2400" dirty="0" smtClean="0"/>
                <a:t> power = 2 </a:t>
              </a:r>
              <a:r>
                <a:rPr lang="en-US" sz="2400" dirty="0" err="1" smtClean="0"/>
                <a:t>mW</a:t>
              </a:r>
              <a:endParaRPr lang="en-US" sz="2400" dirty="0"/>
            </a:p>
            <a:p>
              <a:r>
                <a:rPr lang="en-US" sz="2400" b="1" dirty="0" smtClean="0"/>
                <a:t>→</a:t>
              </a:r>
              <a:r>
                <a:rPr lang="en-US" sz="2400" dirty="0" smtClean="0"/>
                <a:t> measured SIR </a:t>
              </a:r>
              <a:r>
                <a:rPr lang="en-US" sz="2400" dirty="0"/>
                <a:t>for Link </a:t>
              </a:r>
              <a:r>
                <a:rPr lang="en-US" sz="2400" dirty="0" smtClean="0"/>
                <a:t>C = </a:t>
              </a:r>
            </a:p>
            <a:p>
              <a:r>
                <a:rPr lang="en-US" sz="2400" dirty="0"/>
                <a:t> </a:t>
              </a:r>
              <a:r>
                <a:rPr lang="en-US" sz="2400" dirty="0" smtClean="0"/>
                <a:t>    1.8/1.1 = 1.64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19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319683" y="1478055"/>
            <a:ext cx="4432852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683" y="1554255"/>
            <a:ext cx="4373217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" y="228693"/>
            <a:ext cx="3555038" cy="2345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12" y="2574436"/>
            <a:ext cx="3263461" cy="175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212" y="4356344"/>
            <a:ext cx="3638308" cy="13721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2971800"/>
            <a:ext cx="4751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measured </a:t>
            </a:r>
            <a:r>
              <a:rPr lang="en-US" sz="2400" dirty="0" smtClean="0"/>
              <a:t>SIR </a:t>
            </a:r>
            <a:r>
              <a:rPr lang="en-US" sz="2400" dirty="0"/>
              <a:t>for Link A </a:t>
            </a:r>
            <a:r>
              <a:rPr lang="en-US" sz="2400" dirty="0" smtClean="0"/>
              <a:t>= 2.57</a:t>
            </a:r>
          </a:p>
          <a:p>
            <a:r>
              <a:rPr lang="en-US" sz="2400" dirty="0" smtClean="0"/>
              <a:t>measured SIR </a:t>
            </a:r>
            <a:r>
              <a:rPr lang="en-US" sz="2400" dirty="0"/>
              <a:t>for Link B</a:t>
            </a:r>
            <a:r>
              <a:rPr lang="en-US" sz="2400" dirty="0" smtClean="0"/>
              <a:t> = 2.67</a:t>
            </a:r>
          </a:p>
          <a:p>
            <a:r>
              <a:rPr lang="en-US" sz="2400" dirty="0"/>
              <a:t>measured </a:t>
            </a:r>
            <a:r>
              <a:rPr lang="en-US" sz="2400" dirty="0" smtClean="0"/>
              <a:t>SIR </a:t>
            </a:r>
            <a:r>
              <a:rPr lang="en-US" sz="2400" dirty="0"/>
              <a:t>for Link C = </a:t>
            </a:r>
            <a:r>
              <a:rPr lang="en-US" sz="2400" dirty="0" smtClean="0"/>
              <a:t>1.64</a:t>
            </a:r>
          </a:p>
          <a:p>
            <a:endParaRPr lang="en-US" sz="2400" dirty="0"/>
          </a:p>
          <a:p>
            <a:r>
              <a:rPr lang="en-US" sz="2400" dirty="0" smtClean="0"/>
              <a:t>What’s next?</a:t>
            </a:r>
          </a:p>
          <a:p>
            <a:r>
              <a:rPr lang="en-US" sz="2400" dirty="0" smtClean="0"/>
              <a:t>What to compare?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62508" y="398900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248400" y="4356344"/>
            <a:ext cx="1295400" cy="12824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DPC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buFont typeface="+mj-lt"/>
              <a:buAutoNum type="arabicPeriod"/>
            </a:pPr>
            <a:r>
              <a:rPr lang="en-US" sz="2000" dirty="0"/>
              <a:t>Each devices starts with some initial transmit power</a:t>
            </a:r>
          </a:p>
          <a:p>
            <a:pPr marL="514350" indent="-457200">
              <a:buFont typeface="+mj-lt"/>
              <a:buAutoNum type="arabicPeriod"/>
            </a:pPr>
            <a:r>
              <a:rPr lang="en-US" sz="2000" b="1" dirty="0"/>
              <a:t>Receiver</a:t>
            </a:r>
            <a:r>
              <a:rPr lang="en-US" sz="2000" dirty="0"/>
              <a:t> measures </a:t>
            </a:r>
            <a:r>
              <a:rPr lang="en-US" sz="2000" dirty="0" smtClean="0"/>
              <a:t>SIR </a:t>
            </a:r>
            <a:r>
              <a:rPr lang="en-US" sz="2000" dirty="0"/>
              <a:t>for each </a:t>
            </a:r>
            <a:r>
              <a:rPr lang="en-US" sz="2000" b="1" dirty="0"/>
              <a:t>transmitter</a:t>
            </a:r>
          </a:p>
          <a:p>
            <a:pPr marL="514350" indent="-457200">
              <a:buFont typeface="+mj-lt"/>
              <a:buAutoNum type="arabicPeriod"/>
            </a:pPr>
            <a:r>
              <a:rPr lang="en-US" sz="2000" dirty="0"/>
              <a:t>Based upon </a:t>
            </a:r>
            <a:r>
              <a:rPr lang="en-US" sz="2000" b="1" dirty="0">
                <a:solidFill>
                  <a:srgbClr val="0000FF"/>
                </a:solidFill>
              </a:rPr>
              <a:t>ratio</a:t>
            </a:r>
            <a:r>
              <a:rPr lang="en-US" sz="2000" dirty="0"/>
              <a:t> between </a:t>
            </a:r>
            <a:r>
              <a:rPr lang="en-US" sz="2000" b="1" dirty="0"/>
              <a:t>target</a:t>
            </a:r>
            <a:r>
              <a:rPr lang="en-US" sz="2000" dirty="0"/>
              <a:t> and </a:t>
            </a:r>
            <a:r>
              <a:rPr lang="en-US" sz="2000" b="1" dirty="0"/>
              <a:t>measured</a:t>
            </a:r>
            <a:r>
              <a:rPr lang="en-US" sz="2000" dirty="0"/>
              <a:t> </a:t>
            </a:r>
            <a:r>
              <a:rPr lang="en-US" sz="2000" dirty="0" smtClean="0"/>
              <a:t>SIRs</a:t>
            </a:r>
            <a:r>
              <a:rPr lang="en-US" sz="2000" dirty="0"/>
              <a:t>, each transmitter adjusts its power level</a:t>
            </a:r>
          </a:p>
          <a:p>
            <a:pPr marL="514350" indent="-457200">
              <a:buFont typeface="+mj-lt"/>
              <a:buAutoNum type="arabicPeriod"/>
            </a:pPr>
            <a:r>
              <a:rPr lang="en-US" sz="2000" dirty="0"/>
              <a:t>Repeat 2 and 3 as </a:t>
            </a:r>
            <a:r>
              <a:rPr lang="en-US" sz="2000" dirty="0" smtClean="0"/>
              <a:t>needed</a:t>
            </a:r>
          </a:p>
          <a:p>
            <a:pPr marL="514350" indent="-457200">
              <a:buFont typeface="+mj-lt"/>
              <a:buAutoNum type="arabicPeriod"/>
            </a:pPr>
            <a:endParaRPr lang="en-US" sz="2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“</a:t>
            </a:r>
            <a:r>
              <a:rPr lang="en-US" sz="2000" dirty="0"/>
              <a:t>the ratio” = desired </a:t>
            </a:r>
            <a:r>
              <a:rPr lang="en-US" sz="2000" dirty="0" smtClean="0"/>
              <a:t>(target) SIR </a:t>
            </a:r>
            <a:r>
              <a:rPr lang="en-US" sz="2000" dirty="0"/>
              <a:t>/ measured </a:t>
            </a:r>
            <a:r>
              <a:rPr lang="en-US" sz="2000" dirty="0" smtClean="0"/>
              <a:t>SIR</a:t>
            </a:r>
          </a:p>
          <a:p>
            <a:r>
              <a:rPr lang="en-US" sz="2000" dirty="0"/>
              <a:t>next power = “the ratio” x current power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95800"/>
            <a:ext cx="39982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measured </a:t>
            </a:r>
            <a:r>
              <a:rPr lang="en-US" sz="2000" dirty="0" smtClean="0"/>
              <a:t>SIR </a:t>
            </a:r>
            <a:r>
              <a:rPr lang="en-US" sz="2000" dirty="0"/>
              <a:t>for Link A </a:t>
            </a:r>
            <a:r>
              <a:rPr lang="en-US" sz="2000" dirty="0" smtClean="0"/>
              <a:t>= 2.57</a:t>
            </a:r>
          </a:p>
          <a:p>
            <a:r>
              <a:rPr lang="en-US" sz="2000" dirty="0" smtClean="0"/>
              <a:t>measured SIR </a:t>
            </a:r>
            <a:r>
              <a:rPr lang="en-US" sz="2000" dirty="0"/>
              <a:t>for Link B</a:t>
            </a:r>
            <a:r>
              <a:rPr lang="en-US" sz="2000" dirty="0" smtClean="0"/>
              <a:t> = 2.67</a:t>
            </a:r>
          </a:p>
          <a:p>
            <a:r>
              <a:rPr lang="en-US" sz="2000" dirty="0"/>
              <a:t>measured </a:t>
            </a:r>
            <a:r>
              <a:rPr lang="en-US" sz="2000" dirty="0" smtClean="0"/>
              <a:t>SIR </a:t>
            </a:r>
            <a:r>
              <a:rPr lang="en-US" sz="2000" dirty="0"/>
              <a:t>for Link C = </a:t>
            </a:r>
            <a:r>
              <a:rPr lang="en-US" sz="2000" dirty="0" smtClean="0"/>
              <a:t>1.64</a:t>
            </a:r>
          </a:p>
          <a:p>
            <a:endParaRPr lang="en-US" sz="2000" dirty="0"/>
          </a:p>
          <a:p>
            <a:r>
              <a:rPr lang="en-US" sz="2000" dirty="0" smtClean="0"/>
              <a:t>2 </a:t>
            </a:r>
            <a:r>
              <a:rPr lang="en-US" sz="2000" dirty="0" err="1" smtClean="0"/>
              <a:t>mW</a:t>
            </a:r>
            <a:r>
              <a:rPr lang="en-US" sz="2000" dirty="0" smtClean="0"/>
              <a:t> x (1.8/2.57) = 1.4 </a:t>
            </a:r>
            <a:r>
              <a:rPr lang="en-US" sz="2000" dirty="0" err="1" smtClean="0"/>
              <a:t>mW</a:t>
            </a:r>
            <a:endParaRPr lang="en-US" sz="2000" dirty="0" smtClean="0"/>
          </a:p>
          <a:p>
            <a:r>
              <a:rPr lang="en-US" sz="2000" dirty="0" smtClean="0"/>
              <a:t>2 </a:t>
            </a:r>
            <a:r>
              <a:rPr lang="en-US" sz="2000" dirty="0" err="1" smtClean="0"/>
              <a:t>mW</a:t>
            </a:r>
            <a:r>
              <a:rPr lang="en-US" sz="2000" dirty="0" smtClean="0"/>
              <a:t> x (2.0/2.67) = 1.5 </a:t>
            </a:r>
            <a:r>
              <a:rPr lang="en-US" sz="2000" dirty="0" err="1" smtClean="0"/>
              <a:t>mW</a:t>
            </a:r>
            <a:endParaRPr lang="en-US" sz="2000" dirty="0" smtClean="0"/>
          </a:p>
          <a:p>
            <a:r>
              <a:rPr lang="en-US" sz="2000" dirty="0" smtClean="0"/>
              <a:t>2 </a:t>
            </a:r>
            <a:r>
              <a:rPr lang="en-US" sz="2000" dirty="0" err="1" smtClean="0"/>
              <a:t>mW</a:t>
            </a:r>
            <a:r>
              <a:rPr lang="en-US" sz="2000" dirty="0" smtClean="0"/>
              <a:t> x (2.2/1.64) = 2.68 </a:t>
            </a:r>
            <a:r>
              <a:rPr lang="en-US" sz="2000" dirty="0" err="1" smtClean="0"/>
              <a:t>mW</a:t>
            </a:r>
            <a:endParaRPr lang="en-US" sz="20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204340" y="4648200"/>
            <a:ext cx="3638308" cy="1372162"/>
            <a:chOff x="5471665" y="4549676"/>
            <a:chExt cx="3638308" cy="13721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71665" y="4549676"/>
              <a:ext cx="3638308" cy="1372162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236853" y="4549676"/>
              <a:ext cx="1295400" cy="1282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3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30 Iterations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05200" cy="4525963"/>
          </a:xfrm>
        </p:spPr>
        <p:txBody>
          <a:bodyPr/>
          <a:lstStyle/>
          <a:p>
            <a:r>
              <a:rPr lang="en-US" dirty="0" smtClean="0"/>
              <a:t>Start off same </a:t>
            </a:r>
            <a:r>
              <a:rPr lang="en-US" dirty="0" err="1" smtClean="0"/>
              <a:t>tx</a:t>
            </a:r>
            <a:r>
              <a:rPr lang="en-US" dirty="0" smtClean="0"/>
              <a:t> power at 2 </a:t>
            </a:r>
            <a:r>
              <a:rPr lang="en-US" dirty="0" err="1" smtClean="0"/>
              <a:t>mW</a:t>
            </a:r>
            <a:endParaRPr lang="en-US" dirty="0" smtClean="0"/>
          </a:p>
          <a:p>
            <a:r>
              <a:rPr lang="en-US" b="1" dirty="0">
                <a:solidFill>
                  <a:srgbClr val="0000FF"/>
                </a:solidFill>
              </a:rPr>
              <a:t>C</a:t>
            </a:r>
            <a:r>
              <a:rPr lang="en-US" b="1" dirty="0" smtClean="0">
                <a:solidFill>
                  <a:srgbClr val="0000FF"/>
                </a:solidFill>
              </a:rPr>
              <a:t>onverged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/>
              <a:t>to an </a:t>
            </a:r>
            <a:r>
              <a:rPr lang="en-US" b="1" dirty="0">
                <a:solidFill>
                  <a:srgbClr val="0000FF"/>
                </a:solidFill>
              </a:rPr>
              <a:t>equilibrium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after 10</a:t>
            </a:r>
            <a:r>
              <a:rPr lang="en-US" baseline="30000" dirty="0" smtClean="0"/>
              <a:t>th</a:t>
            </a:r>
            <a:r>
              <a:rPr lang="en-US" dirty="0" smtClean="0"/>
              <a:t> iteration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Reaching target SIRs with </a:t>
            </a:r>
            <a:r>
              <a:rPr lang="en-US" dirty="0" err="1" smtClean="0"/>
              <a:t>tx</a:t>
            </a:r>
            <a:r>
              <a:rPr lang="en-US" dirty="0" smtClean="0"/>
              <a:t> power levels 1.26, 1.31. and 1.99 </a:t>
            </a:r>
            <a:r>
              <a:rPr lang="en-US" dirty="0" err="1" smtClean="0"/>
              <a:t>mW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417638"/>
            <a:ext cx="5105400" cy="52433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14800" y="228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4462" y="3657600"/>
            <a:ext cx="3352800" cy="1143000"/>
            <a:chOff x="5471665" y="4549676"/>
            <a:chExt cx="3638308" cy="13721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1665" y="4549676"/>
              <a:ext cx="3638308" cy="1372162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236853" y="4549676"/>
              <a:ext cx="1295400" cy="1282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22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Iterations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568" y="1423500"/>
            <a:ext cx="3851031" cy="4525963"/>
          </a:xfrm>
        </p:spPr>
        <p:txBody>
          <a:bodyPr/>
          <a:lstStyle/>
          <a:p>
            <a:r>
              <a:rPr lang="en-US" dirty="0" smtClean="0"/>
              <a:t>Why does </a:t>
            </a:r>
            <a:r>
              <a:rPr lang="en-US" b="1" dirty="0" smtClean="0">
                <a:solidFill>
                  <a:srgbClr val="0000FF"/>
                </a:solidFill>
              </a:rPr>
              <a:t>C</a:t>
            </a:r>
            <a:r>
              <a:rPr lang="en-US" dirty="0" smtClean="0"/>
              <a:t> have highest power level?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200" dirty="0" smtClean="0"/>
              <a:t>Highest noise (0.3 </a:t>
            </a:r>
            <a:r>
              <a:rPr lang="en-US" sz="2200" dirty="0" err="1" smtClean="0"/>
              <a:t>mW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Highest interference gains (both 0.2)</a:t>
            </a:r>
          </a:p>
          <a:p>
            <a:r>
              <a:rPr lang="en-US" sz="2200" dirty="0" smtClean="0"/>
              <a:t>Highest target SIR (2.2)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417638"/>
            <a:ext cx="5105400" cy="52433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5921" y="3785731"/>
            <a:ext cx="2971800" cy="1055077"/>
            <a:chOff x="5471665" y="4549676"/>
            <a:chExt cx="3638308" cy="13721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1665" y="4549676"/>
              <a:ext cx="3638308" cy="1372162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6236853" y="4549676"/>
              <a:ext cx="1295400" cy="1282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6" y="2317949"/>
            <a:ext cx="2633346" cy="141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Within </a:t>
            </a:r>
            <a:r>
              <a:rPr lang="en-US" dirty="0"/>
              <a:t>a cell, each device imposes </a:t>
            </a:r>
            <a:r>
              <a:rPr lang="en-US" b="1" dirty="0">
                <a:solidFill>
                  <a:srgbClr val="0000FF"/>
                </a:solidFill>
              </a:rPr>
              <a:t>negative externality</a:t>
            </a:r>
            <a:r>
              <a:rPr lang="en-US" dirty="0"/>
              <a:t> on all </a:t>
            </a:r>
            <a:r>
              <a:rPr lang="en-US" dirty="0" smtClean="0"/>
              <a:t>others</a:t>
            </a:r>
            <a:r>
              <a:rPr lang="en-US" dirty="0"/>
              <a:t>, by </a:t>
            </a:r>
            <a:r>
              <a:rPr lang="en-US" dirty="0" smtClean="0"/>
              <a:t>interfering with them </a:t>
            </a:r>
            <a:endParaRPr lang="en-US" dirty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while achieving its own benefit, a device does some </a:t>
            </a:r>
            <a:r>
              <a:rPr lang="en-US" b="1" dirty="0" smtClean="0"/>
              <a:t>damage</a:t>
            </a:r>
            <a:r>
              <a:rPr lang="en-US" dirty="0" smtClean="0"/>
              <a:t> </a:t>
            </a:r>
            <a:r>
              <a:rPr lang="en-US" dirty="0"/>
              <a:t>to the rest of </a:t>
            </a:r>
            <a:r>
              <a:rPr lang="en-US" dirty="0" smtClean="0"/>
              <a:t>network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M</a:t>
            </a:r>
            <a:r>
              <a:rPr lang="en-US" b="1" dirty="0" smtClean="0"/>
              <a:t>essage passing </a:t>
            </a:r>
            <a:r>
              <a:rPr lang="en-US" dirty="0"/>
              <a:t>between </a:t>
            </a:r>
            <a:r>
              <a:rPr lang="en-US" dirty="0" smtClean="0"/>
              <a:t>BS and devices </a:t>
            </a:r>
            <a:r>
              <a:rPr lang="en-US" dirty="0"/>
              <a:t>to correct for </a:t>
            </a:r>
            <a:r>
              <a:rPr lang="en-US" dirty="0" smtClean="0"/>
              <a:t>deviations: an example of </a:t>
            </a:r>
            <a:r>
              <a:rPr lang="en-US" b="1" dirty="0" smtClean="0">
                <a:solidFill>
                  <a:srgbClr val="0000FF"/>
                </a:solidFill>
              </a:rPr>
              <a:t>negative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feedback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</a:t>
            </a:r>
            <a:r>
              <a:rPr lang="en-US" dirty="0" smtClean="0"/>
              <a:t>orce transmitters to </a:t>
            </a:r>
            <a:r>
              <a:rPr lang="en-US" b="1" dirty="0" smtClean="0">
                <a:solidFill>
                  <a:srgbClr val="0000FF"/>
                </a:solidFill>
              </a:rPr>
              <a:t>internalize </a:t>
            </a:r>
            <a:r>
              <a:rPr lang="en-US" dirty="0" smtClean="0"/>
              <a:t>negative externality (i.e., pay for interference they cause) by following </a:t>
            </a:r>
            <a:r>
              <a:rPr lang="en-US" b="1" dirty="0" smtClean="0"/>
              <a:t>rules</a:t>
            </a:r>
            <a:r>
              <a:rPr lang="en-US" dirty="0" smtClean="0"/>
              <a:t> to make up for their added interference to the system</a:t>
            </a:r>
            <a:endParaRPr lang="en-US" b="1" dirty="0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</a:t>
            </a:r>
            <a:r>
              <a:rPr lang="en-US" dirty="0" smtClean="0"/>
              <a:t>egative </a:t>
            </a:r>
            <a:r>
              <a:rPr lang="en-US" dirty="0"/>
              <a:t>feedback is a way of maintaining </a:t>
            </a:r>
            <a:r>
              <a:rPr lang="en-US" b="1" dirty="0" smtClean="0">
                <a:solidFill>
                  <a:srgbClr val="0000FF"/>
                </a:solidFill>
              </a:rPr>
              <a:t>equilibrium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/>
              <a:t>in </a:t>
            </a:r>
            <a:r>
              <a:rPr lang="en-US" dirty="0" smtClean="0"/>
              <a:t>system </a:t>
            </a:r>
            <a:r>
              <a:rPr lang="en-US" dirty="0"/>
              <a:t>by </a:t>
            </a:r>
            <a:r>
              <a:rPr lang="en-US" b="1" dirty="0">
                <a:solidFill>
                  <a:srgbClr val="0000FF"/>
                </a:solidFill>
              </a:rPr>
              <a:t>checking for </a:t>
            </a:r>
            <a:r>
              <a:rPr lang="en-US" dirty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counterbalancing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fluctuations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in </a:t>
            </a:r>
            <a:r>
              <a:rPr lang="en-US" dirty="0" smtClean="0"/>
              <a:t>output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05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Iterations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568" y="1423500"/>
            <a:ext cx="4930696" cy="4525963"/>
          </a:xfrm>
        </p:spPr>
        <p:txBody>
          <a:bodyPr/>
          <a:lstStyle/>
          <a:p>
            <a:r>
              <a:rPr lang="en-US" dirty="0" smtClean="0"/>
              <a:t>When does DPC converge?</a:t>
            </a:r>
          </a:p>
          <a:p>
            <a:pPr lvl="1"/>
            <a:r>
              <a:rPr lang="en-US" dirty="0" smtClean="0"/>
              <a:t>When measured SIRs are the same as target SIRs, ratios become </a:t>
            </a:r>
            <a:r>
              <a:rPr lang="en-US" b="1" dirty="0" smtClean="0">
                <a:solidFill>
                  <a:srgbClr val="0000FF"/>
                </a:solidFill>
              </a:rPr>
              <a:t>1</a:t>
            </a:r>
            <a:r>
              <a:rPr lang="en-US" dirty="0" smtClean="0"/>
              <a:t>, so power level will not change</a:t>
            </a:r>
          </a:p>
          <a:p>
            <a:r>
              <a:rPr lang="en-US" b="1" dirty="0">
                <a:solidFill>
                  <a:srgbClr val="0000FF"/>
                </a:solidFill>
              </a:rPr>
              <a:t>Negative feedback </a:t>
            </a:r>
            <a:r>
              <a:rPr lang="en-US" dirty="0" smtClean="0"/>
              <a:t>brings network </a:t>
            </a:r>
            <a:r>
              <a:rPr lang="en-US" dirty="0"/>
              <a:t>to </a:t>
            </a:r>
            <a:r>
              <a:rPr lang="en-US" b="1" dirty="0" smtClean="0">
                <a:solidFill>
                  <a:srgbClr val="0000FF"/>
                </a:solidFill>
              </a:rPr>
              <a:t>equilibrium </a:t>
            </a:r>
            <a:r>
              <a:rPr lang="en-US" dirty="0" smtClean="0"/>
              <a:t>at which devices are sharing effectively</a:t>
            </a:r>
            <a:endParaRPr lang="en-US" dirty="0"/>
          </a:p>
          <a:p>
            <a:r>
              <a:rPr lang="en-US" dirty="0" smtClean="0"/>
              <a:t>What could break the equilibrium?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nterferences change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evices join and leave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25" y="2133600"/>
            <a:ext cx="4159748" cy="42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382963"/>
          </a:xfrm>
        </p:spPr>
        <p:txBody>
          <a:bodyPr/>
          <a:lstStyle/>
          <a:p>
            <a:r>
              <a:rPr lang="en-US" dirty="0" smtClean="0"/>
              <a:t>In a real cell, there could be </a:t>
            </a:r>
            <a:r>
              <a:rPr lang="en-US" b="1" dirty="0" smtClean="0"/>
              <a:t>hundreds</a:t>
            </a:r>
            <a:r>
              <a:rPr lang="en-US" dirty="0" smtClean="0"/>
              <a:t> of phones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alls start and end, people move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hannel conditions and SIRs change rapidly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ower control performed ~1500 time/second</a:t>
            </a:r>
          </a:p>
          <a:p>
            <a:r>
              <a:rPr lang="en-US" dirty="0" smtClean="0"/>
              <a:t>Benefits of DPC algorithms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compute next power level, all DPC needs is current </a:t>
            </a:r>
            <a:r>
              <a:rPr lang="en-US" dirty="0" err="1" smtClean="0"/>
              <a:t>tx</a:t>
            </a:r>
            <a:r>
              <a:rPr lang="en-US" dirty="0" smtClean="0"/>
              <a:t> power, target SIR, and current measured SIR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ecision made </a:t>
            </a:r>
            <a:r>
              <a:rPr lang="en-US" b="1" dirty="0" smtClean="0">
                <a:solidFill>
                  <a:srgbClr val="0000FF"/>
                </a:solidFill>
              </a:rPr>
              <a:t>independently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each device</a:t>
            </a:r>
          </a:p>
          <a:p>
            <a:r>
              <a:rPr lang="en-US" dirty="0" smtClean="0"/>
              <a:t>Completely distributed algorithm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949" y="274638"/>
            <a:ext cx="3565751" cy="27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DPC illustrates </a:t>
            </a:r>
            <a:r>
              <a:rPr lang="en-US" dirty="0" smtClean="0"/>
              <a:t>concepts </a:t>
            </a:r>
            <a:r>
              <a:rPr lang="en-US" dirty="0"/>
              <a:t>that are recurring in </a:t>
            </a:r>
            <a:r>
              <a:rPr lang="en-US" dirty="0" smtClean="0"/>
              <a:t>networking</a:t>
            </a:r>
            <a:endParaRPr lang="en-US" dirty="0"/>
          </a:p>
          <a:p>
            <a:pPr lvl="1"/>
            <a:r>
              <a:rPr lang="en-US" dirty="0"/>
              <a:t>negative </a:t>
            </a:r>
            <a:r>
              <a:rPr lang="en-US" dirty="0" smtClean="0"/>
              <a:t>feedback</a:t>
            </a:r>
          </a:p>
          <a:p>
            <a:pPr lvl="1"/>
            <a:r>
              <a:rPr lang="en-US" dirty="0" smtClean="0"/>
              <a:t>system equilibrium</a:t>
            </a:r>
          </a:p>
          <a:p>
            <a:pPr lvl="1"/>
            <a:r>
              <a:rPr lang="en-US" dirty="0" smtClean="0"/>
              <a:t>distributed coordination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allowing each user to make independent decisions driven by self-interest </a:t>
            </a:r>
            <a:r>
              <a:rPr lang="en-US">
                <a:solidFill>
                  <a:srgbClr val="0000FF"/>
                </a:solidFill>
              </a:rPr>
              <a:t>can </a:t>
            </a:r>
            <a:r>
              <a:rPr lang="en-US" smtClean="0">
                <a:solidFill>
                  <a:srgbClr val="0000FF"/>
                </a:solidFill>
              </a:rPr>
              <a:t>be aggregated </a:t>
            </a:r>
            <a:r>
              <a:rPr lang="en-US" dirty="0">
                <a:solidFill>
                  <a:srgbClr val="0000FF"/>
                </a:solidFill>
              </a:rPr>
              <a:t>into a fair and </a:t>
            </a:r>
            <a:r>
              <a:rPr lang="en-US" dirty="0" smtClean="0">
                <a:solidFill>
                  <a:srgbClr val="0000FF"/>
                </a:solidFill>
              </a:rPr>
              <a:t>efficient </a:t>
            </a:r>
            <a:r>
              <a:rPr lang="en-US" dirty="0">
                <a:solidFill>
                  <a:srgbClr val="0000FF"/>
                </a:solidFill>
              </a:rPr>
              <a:t>state across all users </a:t>
            </a:r>
          </a:p>
          <a:p>
            <a:r>
              <a:rPr lang="en-US" dirty="0" smtClean="0"/>
              <a:t>Next: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ifferent flavor of sharing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b="1" dirty="0" smtClean="0"/>
              <a:t>random access </a:t>
            </a:r>
            <a:r>
              <a:rPr lang="en-US" dirty="0" smtClean="0"/>
              <a:t>to manage interference (vs. power control in cellular)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by </a:t>
            </a:r>
            <a:r>
              <a:rPr lang="en-US" b="1" dirty="0" smtClean="0"/>
              <a:t>Frequency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6042" y="1624974"/>
            <a:ext cx="4614896" cy="3425490"/>
          </a:xfrm>
          <a:prstGeom prst="rect">
            <a:avLst/>
          </a:prstGeom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09600" y="5257800"/>
            <a:ext cx="6546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Gill Sans MT" charset="0"/>
                <a:ea typeface="ＭＳ Ｐゴシック" charset="-128"/>
                <a:cs typeface="Arial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Clr>
                <a:srgbClr val="000090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Frequency</a:t>
            </a:r>
            <a:r>
              <a:rPr lang="en-US" altLang="en-US" sz="2400" dirty="0" smtClean="0">
                <a:latin typeface="Comic Sans MS" charset="0"/>
                <a:ea typeface="Comic Sans MS" charset="0"/>
                <a:cs typeface="Comic Sans MS" charset="0"/>
              </a:rPr>
              <a:t> Division </a:t>
            </a:r>
            <a:r>
              <a:rPr lang="en-US" alt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Multiple Access </a:t>
            </a:r>
            <a:r>
              <a:rPr lang="en-US" altLang="en-US" sz="2400" dirty="0" smtClean="0">
                <a:latin typeface="Comic Sans MS" charset="0"/>
                <a:ea typeface="Comic Sans MS" charset="0"/>
                <a:cs typeface="Comic Sans MS" charset="0"/>
              </a:rPr>
              <a:t>(FDMA)</a:t>
            </a:r>
            <a:endParaRPr lang="fr-FR" alt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3429000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  <a:r>
              <a:rPr lang="en-US" smtClean="0"/>
              <a:t>requency channels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066042" y="3798332"/>
            <a:ext cx="582158" cy="697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095929" y="2731532"/>
            <a:ext cx="582158" cy="6974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42271" y="3337719"/>
            <a:ext cx="420872" cy="267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42271" y="3727655"/>
            <a:ext cx="420872" cy="267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Frequency?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Audible frequencies = different </a:t>
            </a:r>
            <a:r>
              <a:rPr lang="en-US" b="1" dirty="0" smtClean="0"/>
              <a:t>pitches</a:t>
            </a:r>
            <a:r>
              <a:rPr lang="en-US" dirty="0" smtClean="0"/>
              <a:t> of </a:t>
            </a:r>
            <a:r>
              <a:rPr lang="en-US" b="1" dirty="0" smtClean="0"/>
              <a:t>sound</a:t>
            </a:r>
          </a:p>
          <a:p>
            <a:r>
              <a:rPr lang="en-US" dirty="0" smtClean="0"/>
              <a:t>Measured in units of </a:t>
            </a:r>
            <a:r>
              <a:rPr lang="en-US" b="1" dirty="0" smtClean="0">
                <a:solidFill>
                  <a:srgbClr val="0000FF"/>
                </a:solidFill>
              </a:rPr>
              <a:t>hertz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(Hz) – </a:t>
            </a:r>
            <a:r>
              <a:rPr lang="en-US" b="1" dirty="0" smtClean="0">
                <a:solidFill>
                  <a:srgbClr val="0000FF"/>
                </a:solidFill>
              </a:rPr>
              <a:t>number of cycles per second</a:t>
            </a:r>
            <a:r>
              <a:rPr lang="en-US" dirty="0" smtClean="0"/>
              <a:t> in a </a:t>
            </a:r>
            <a:r>
              <a:rPr lang="en-US" b="1" dirty="0" smtClean="0"/>
              <a:t>wave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9400"/>
            <a:ext cx="7696200" cy="39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requency </a:t>
            </a:r>
            <a:r>
              <a:rPr lang="en-US" dirty="0"/>
              <a:t>is the </a:t>
            </a:r>
            <a:r>
              <a:rPr lang="en-US" b="1" dirty="0">
                <a:solidFill>
                  <a:srgbClr val="0000FF"/>
                </a:solidFill>
              </a:rPr>
              <a:t>resource</a:t>
            </a:r>
            <a:r>
              <a:rPr lang="en-US" dirty="0"/>
              <a:t> split among </a:t>
            </a:r>
            <a:r>
              <a:rPr lang="en-US" dirty="0" smtClean="0"/>
              <a:t>different users</a:t>
            </a:r>
          </a:p>
          <a:p>
            <a:r>
              <a:rPr lang="en-US" dirty="0"/>
              <a:t>Each connection uses a </a:t>
            </a:r>
            <a:r>
              <a:rPr lang="en-US" dirty="0" smtClean="0"/>
              <a:t>different </a:t>
            </a:r>
            <a:r>
              <a:rPr lang="en-US" b="1" dirty="0">
                <a:solidFill>
                  <a:srgbClr val="0000FF"/>
                </a:solidFill>
              </a:rPr>
              <a:t>frequency channel</a:t>
            </a:r>
            <a:r>
              <a:rPr lang="en-US" dirty="0"/>
              <a:t>, which </a:t>
            </a:r>
            <a:r>
              <a:rPr lang="en-US" dirty="0" smtClean="0"/>
              <a:t>encapsulates </a:t>
            </a:r>
            <a:r>
              <a:rPr lang="en-US" b="1" dirty="0">
                <a:solidFill>
                  <a:srgbClr val="0000FF"/>
                </a:solidFill>
              </a:rPr>
              <a:t>a range of frequencies</a:t>
            </a:r>
            <a:r>
              <a:rPr lang="en-US" dirty="0"/>
              <a:t>, defining </a:t>
            </a:r>
            <a:r>
              <a:rPr lang="en-US" b="1" u="sng" dirty="0" smtClean="0">
                <a:solidFill>
                  <a:srgbClr val="0000FF"/>
                </a:solidFill>
              </a:rPr>
              <a:t>channel</a:t>
            </a:r>
            <a:r>
              <a:rPr lang="en-US" u="sng" dirty="0" smtClean="0"/>
              <a:t> </a:t>
            </a:r>
            <a:r>
              <a:rPr lang="en-US" b="1" u="sng" dirty="0" smtClean="0">
                <a:solidFill>
                  <a:srgbClr val="0000FF"/>
                </a:solidFill>
              </a:rPr>
              <a:t>width</a:t>
            </a:r>
            <a:endParaRPr lang="en-US" b="1" u="sng" dirty="0">
              <a:solidFill>
                <a:srgbClr val="0000FF"/>
              </a:solidFill>
            </a:endParaRPr>
          </a:p>
          <a:p>
            <a:r>
              <a:rPr lang="en-US" dirty="0" smtClean="0"/>
              <a:t>Thinking of </a:t>
            </a:r>
            <a:r>
              <a:rPr lang="en-US" b="1" dirty="0" smtClean="0"/>
              <a:t>channel</a:t>
            </a:r>
            <a:r>
              <a:rPr lang="en-US" dirty="0" smtClean="0"/>
              <a:t> as a </a:t>
            </a:r>
            <a:r>
              <a:rPr lang="en-US" b="1" dirty="0" smtClean="0"/>
              <a:t>pipe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42404"/>
            <a:ext cx="6707909" cy="297528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514600" y="3200400"/>
            <a:ext cx="2971800" cy="2438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 smtClean="0"/>
              <a:t>Typical </a:t>
            </a:r>
            <a:r>
              <a:rPr lang="en-US" sz="3900" b="1" dirty="0" smtClean="0"/>
              <a:t>Wireless</a:t>
            </a:r>
            <a:r>
              <a:rPr lang="en-US" sz="3900" dirty="0" smtClean="0"/>
              <a:t> Frequency Bands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85" y="1417638"/>
            <a:ext cx="8229600" cy="4525963"/>
          </a:xfrm>
        </p:spPr>
        <p:txBody>
          <a:bodyPr/>
          <a:lstStyle/>
          <a:p>
            <a:r>
              <a:rPr lang="en-US" dirty="0" smtClean="0"/>
              <a:t>Millions of hertz - megahertz (MHz)</a:t>
            </a:r>
          </a:p>
          <a:p>
            <a:pPr lvl="1"/>
            <a:r>
              <a:rPr lang="en-US" sz="2400" b="1" dirty="0" smtClean="0"/>
              <a:t>GSM</a:t>
            </a:r>
            <a:r>
              <a:rPr lang="en-US" sz="2400" dirty="0" smtClean="0"/>
              <a:t>: 900 </a:t>
            </a:r>
            <a:r>
              <a:rPr lang="en-US" sz="2400" dirty="0"/>
              <a:t>and 1,800 MHz bands</a:t>
            </a:r>
            <a:endParaRPr lang="en-US" dirty="0" smtClean="0"/>
          </a:p>
          <a:p>
            <a:r>
              <a:rPr lang="en-US" dirty="0" smtClean="0"/>
              <a:t>Billions of hertz - gigahertz (GHz)</a:t>
            </a:r>
          </a:p>
          <a:p>
            <a:pPr lvl="1"/>
            <a:r>
              <a:rPr lang="en-US" b="1" dirty="0" err="1" smtClean="0"/>
              <a:t>WiFi</a:t>
            </a:r>
            <a:r>
              <a:rPr lang="en-US" dirty="0" smtClean="0"/>
              <a:t>: 2.4 and 5.8 GHz bands</a:t>
            </a:r>
          </a:p>
          <a:p>
            <a:r>
              <a:rPr lang="en-US" dirty="0" smtClean="0"/>
              <a:t>Highest frequency human can hear?</a:t>
            </a:r>
          </a:p>
          <a:p>
            <a:pPr lvl="1"/>
            <a:r>
              <a:rPr lang="en-US" dirty="0" smtClean="0"/>
              <a:t>20 KHz (20,000 Hz)</a:t>
            </a:r>
          </a:p>
        </p:txBody>
      </p:sp>
    </p:spTree>
    <p:extLst>
      <p:ext uri="{BB962C8B-B14F-4D97-AF65-F5344CB8AC3E}">
        <p14:creationId xmlns:p14="http://schemas.microsoft.com/office/powerpoint/2010/main" val="186611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FCC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FCC (Federal Communications Commission) has </a:t>
            </a:r>
            <a:r>
              <a:rPr lang="en-US" dirty="0"/>
              <a:t>been in charge of licensing spectra to service providers </a:t>
            </a:r>
            <a:r>
              <a:rPr lang="en-US" dirty="0" smtClean="0"/>
              <a:t>since 1934</a:t>
            </a:r>
          </a:p>
          <a:p>
            <a:r>
              <a:rPr lang="en-US" dirty="0"/>
              <a:t>Some portions of the spectrum, like the </a:t>
            </a:r>
            <a:r>
              <a:rPr lang="en-US" dirty="0" smtClean="0"/>
              <a:t>parts </a:t>
            </a:r>
            <a:r>
              <a:rPr lang="en-US" dirty="0" err="1"/>
              <a:t>WiFi</a:t>
            </a:r>
            <a:r>
              <a:rPr lang="en-US" dirty="0"/>
              <a:t> uses, </a:t>
            </a:r>
            <a:r>
              <a:rPr lang="en-US" dirty="0" smtClean="0"/>
              <a:t>are </a:t>
            </a:r>
            <a:r>
              <a:rPr lang="en-US" b="1" dirty="0"/>
              <a:t>unlicensed</a:t>
            </a:r>
            <a:r>
              <a:rPr lang="en-US" dirty="0"/>
              <a:t> and can be used by </a:t>
            </a:r>
            <a:r>
              <a:rPr lang="en-US" dirty="0" smtClean="0"/>
              <a:t>anyone</a:t>
            </a:r>
          </a:p>
          <a:p>
            <a:r>
              <a:rPr lang="en-US" dirty="0" smtClean="0"/>
              <a:t>Most </a:t>
            </a:r>
            <a:r>
              <a:rPr lang="en-US" dirty="0"/>
              <a:t>portions, including that for </a:t>
            </a:r>
            <a:r>
              <a:rPr lang="en-US" b="1" dirty="0"/>
              <a:t>cellular</a:t>
            </a:r>
            <a:r>
              <a:rPr lang="en-US" dirty="0"/>
              <a:t>, require a license </a:t>
            </a:r>
            <a:r>
              <a:rPr lang="en-US" dirty="0" smtClean="0"/>
              <a:t>(and fee) to </a:t>
            </a:r>
            <a:r>
              <a:rPr lang="en-US" dirty="0"/>
              <a:t>use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 smtClean="0"/>
              <a:t>Early Mobile Phone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85" y="1417638"/>
            <a:ext cx="8229600" cy="4525963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mobile phone (1920s-30s) used </a:t>
            </a:r>
            <a:r>
              <a:rPr lang="en-US" b="1" dirty="0" smtClean="0">
                <a:solidFill>
                  <a:srgbClr val="0000FF"/>
                </a:solidFill>
              </a:rPr>
              <a:t>FDMA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b="1" dirty="0" smtClean="0">
                <a:solidFill>
                  <a:srgbClr val="0000FF"/>
                </a:solidFill>
              </a:rPr>
              <a:t>nalog</a:t>
            </a:r>
            <a:r>
              <a:rPr lang="en-US" b="1" dirty="0" smtClean="0"/>
              <a:t>: </a:t>
            </a:r>
            <a:r>
              <a:rPr lang="en-US" dirty="0"/>
              <a:t>signals traversed the air in their exact electrical forms </a:t>
            </a:r>
            <a:endParaRPr lang="en-US" b="1" dirty="0" smtClean="0"/>
          </a:p>
          <a:p>
            <a:r>
              <a:rPr lang="en-US" dirty="0" smtClean="0"/>
              <a:t>1946: 1</a:t>
            </a:r>
            <a:r>
              <a:rPr lang="en-US" baseline="30000" dirty="0" smtClean="0"/>
              <a:t>st</a:t>
            </a:r>
            <a:r>
              <a:rPr lang="en-US" dirty="0" smtClean="0"/>
              <a:t> mobile phone </a:t>
            </a:r>
            <a:r>
              <a:rPr lang="en-US" b="1" dirty="0" smtClean="0"/>
              <a:t>network</a:t>
            </a:r>
            <a:r>
              <a:rPr lang="en-US" dirty="0" smtClean="0"/>
              <a:t> (termed Mobile Telephone Service) was introduced by </a:t>
            </a:r>
            <a:r>
              <a:rPr lang="en-US" b="1" dirty="0" smtClean="0"/>
              <a:t>Bell</a:t>
            </a:r>
            <a:r>
              <a:rPr lang="en-US" dirty="0" smtClean="0"/>
              <a:t> Telephone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0G </a:t>
            </a:r>
            <a:r>
              <a:rPr lang="en-US" dirty="0" smtClean="0"/>
              <a:t>(zeroth generation)</a:t>
            </a:r>
          </a:p>
          <a:p>
            <a:r>
              <a:rPr lang="en-US" dirty="0" smtClean="0"/>
              <a:t>1973: Martin Cooper (and his team) at Motorola built 1</a:t>
            </a:r>
            <a:r>
              <a:rPr lang="en-US" baseline="30000" dirty="0" smtClean="0"/>
              <a:t>st</a:t>
            </a:r>
            <a:r>
              <a:rPr lang="en-US" dirty="0" smtClean="0"/>
              <a:t> mobile handheld phone – </a:t>
            </a:r>
            <a:r>
              <a:rPr lang="en-US" b="1" dirty="0" err="1" smtClean="0"/>
              <a:t>DynaTAC</a:t>
            </a:r>
            <a:r>
              <a:rPr lang="en-US" dirty="0" smtClean="0"/>
              <a:t> (weighs ~2 </a:t>
            </a:r>
            <a:r>
              <a:rPr lang="en-US" dirty="0" err="1" smtClean="0"/>
              <a:t>lbs</a:t>
            </a:r>
            <a:r>
              <a:rPr lang="en-US" dirty="0" smtClean="0"/>
              <a:t>, costs $3K [in 1973], offers 30 minutes of call 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27471</TotalTime>
  <Words>2005</Words>
  <Application>Microsoft Macintosh PowerPoint</Application>
  <PresentationFormat>On-screen Show (4:3)</PresentationFormat>
  <Paragraphs>274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Calibri</vt:lpstr>
      <vt:lpstr>Cambria Math</vt:lpstr>
      <vt:lpstr>Comic Sans MS</vt:lpstr>
      <vt:lpstr>ＭＳ Ｐゴシック</vt:lpstr>
      <vt:lpstr>Times New Roman</vt:lpstr>
      <vt:lpstr>Arial</vt:lpstr>
      <vt:lpstr>Default Design</vt:lpstr>
      <vt:lpstr>Chapter 1 Controlling Your Volume</vt:lpstr>
      <vt:lpstr>Mobile Penetration</vt:lpstr>
      <vt:lpstr>Sharing Medium</vt:lpstr>
      <vt:lpstr>Sharing by Frequency</vt:lpstr>
      <vt:lpstr>What is Frequency?</vt:lpstr>
      <vt:lpstr>Frequency Channels</vt:lpstr>
      <vt:lpstr>Typical Wireless Frequency Bands</vt:lpstr>
      <vt:lpstr>Role of FCC</vt:lpstr>
      <vt:lpstr>Early Mobile Phone</vt:lpstr>
      <vt:lpstr>Invention of “Cell” Phone</vt:lpstr>
      <vt:lpstr>Cells</vt:lpstr>
      <vt:lpstr>Example Cells</vt:lpstr>
      <vt:lpstr>Digital Cellular</vt:lpstr>
      <vt:lpstr>Sharing by Time</vt:lpstr>
      <vt:lpstr>Sharing by Language (Code) </vt:lpstr>
      <vt:lpstr>CDMA</vt:lpstr>
      <vt:lpstr>CDMA</vt:lpstr>
      <vt:lpstr>Cocktail Party Analogy</vt:lpstr>
      <vt:lpstr>Near-Far Problem</vt:lpstr>
      <vt:lpstr>Solution to Near-Far Problem</vt:lpstr>
      <vt:lpstr>Transmission Power Control</vt:lpstr>
      <vt:lpstr>From Power to Quality</vt:lpstr>
      <vt:lpstr>Received Signal Quality</vt:lpstr>
      <vt:lpstr>An Arms Race</vt:lpstr>
      <vt:lpstr>Problem and Solution </vt:lpstr>
      <vt:lpstr>Distributed Power Control (DPC)</vt:lpstr>
      <vt:lpstr>Distributed Power Control (DPC)</vt:lpstr>
      <vt:lpstr>Example</vt:lpstr>
      <vt:lpstr>Example</vt:lpstr>
      <vt:lpstr>Example</vt:lpstr>
      <vt:lpstr>Example</vt:lpstr>
      <vt:lpstr>DPC</vt:lpstr>
      <vt:lpstr>30 Iterations</vt:lpstr>
      <vt:lpstr>30 Iterations</vt:lpstr>
      <vt:lpstr>Negative Feedback</vt:lpstr>
      <vt:lpstr>30 Iterations</vt:lpstr>
      <vt:lpstr>Reality</vt:lpstr>
      <vt:lpstr>Summary</vt:lpstr>
    </vt:vector>
  </TitlesOfParts>
  <Company>UD CIS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 System Overview</dc:title>
  <dc:creator>CHien-Chung Shen</dc:creator>
  <cp:lastModifiedBy>Microsoft Office User</cp:lastModifiedBy>
  <cp:revision>304</cp:revision>
  <cp:lastPrinted>2012-08-31T14:00:57Z</cp:lastPrinted>
  <dcterms:created xsi:type="dcterms:W3CDTF">2012-06-22T13:42:06Z</dcterms:created>
  <dcterms:modified xsi:type="dcterms:W3CDTF">2017-09-08T15:12:50Z</dcterms:modified>
</cp:coreProperties>
</file>